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57" r:id="rId3"/>
    <p:sldId id="258" r:id="rId4"/>
    <p:sldId id="259" r:id="rId5"/>
    <p:sldId id="266" r:id="rId6"/>
    <p:sldId id="280" r:id="rId7"/>
    <p:sldId id="267" r:id="rId8"/>
    <p:sldId id="268" r:id="rId9"/>
    <p:sldId id="279" r:id="rId10"/>
    <p:sldId id="269" r:id="rId11"/>
    <p:sldId id="278" r:id="rId12"/>
    <p:sldId id="270" r:id="rId13"/>
    <p:sldId id="271" r:id="rId14"/>
    <p:sldId id="272" r:id="rId15"/>
    <p:sldId id="273" r:id="rId16"/>
    <p:sldId id="274" r:id="rId17"/>
    <p:sldId id="275" r:id="rId18"/>
    <p:sldId id="276" r:id="rId19"/>
    <p:sldId id="277" r:id="rId20"/>
    <p:sldId id="261" r:id="rId21"/>
    <p:sldId id="262" r:id="rId22"/>
    <p:sldId id="263" r:id="rId23"/>
    <p:sldId id="264" r:id="rId24"/>
    <p:sldId id="281" r:id="rId25"/>
    <p:sldId id="28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647"/>
    <p:restoredTop sz="86022"/>
  </p:normalViewPr>
  <p:slideViewPr>
    <p:cSldViewPr snapToGrid="0">
      <p:cViewPr>
        <p:scale>
          <a:sx n="70" d="100"/>
          <a:sy n="70" d="100"/>
        </p:scale>
        <p:origin x="-100" y="40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tiff>
</file>

<file path=ppt/media/image2.tiff>
</file>

<file path=ppt/media/image3.tiff>
</file>

<file path=ppt/media/image4.tiff>
</file>

<file path=ppt/media/image5.pn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5543D2-2A34-CD4C-AA54-E723BCEFDE39}" type="datetimeFigureOut">
              <a:rPr lang="en-US" smtClean="0"/>
              <a:t>7/2/2019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vi-VN" smtClean="0"/>
              <a:t>Click to edit Master text styles</a:t>
            </a:r>
          </a:p>
          <a:p>
            <a:pPr lvl="1"/>
            <a:r>
              <a:rPr lang="vi-VN" smtClean="0"/>
              <a:t>Second level</a:t>
            </a:r>
          </a:p>
          <a:p>
            <a:pPr lvl="2"/>
            <a:r>
              <a:rPr lang="vi-VN" smtClean="0"/>
              <a:t>Third level</a:t>
            </a:r>
          </a:p>
          <a:p>
            <a:pPr lvl="3"/>
            <a:r>
              <a:rPr lang="vi-VN" smtClean="0"/>
              <a:t>Fourth level</a:t>
            </a:r>
          </a:p>
          <a:p>
            <a:pPr lvl="4"/>
            <a:r>
              <a:rPr lang="vi-VN"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831E4F-CFD7-D844-A7D5-44D8A6CCBCD4}" type="slidenum">
              <a:rPr lang="en-US" smtClean="0"/>
              <a:t>‹#›</a:t>
            </a:fld>
            <a:endParaRPr lang="en-US"/>
          </a:p>
        </p:txBody>
      </p:sp>
    </p:spTree>
    <p:extLst>
      <p:ext uri="{BB962C8B-B14F-4D97-AF65-F5344CB8AC3E}">
        <p14:creationId xmlns:p14="http://schemas.microsoft.com/office/powerpoint/2010/main" val="1116945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75831E4F-CFD7-D844-A7D5-44D8A6CCBCD4}" type="slidenum">
              <a:rPr lang="en-US" smtClean="0"/>
              <a:t>1</a:t>
            </a:fld>
            <a:endParaRPr lang="en-US"/>
          </a:p>
        </p:txBody>
      </p:sp>
    </p:spTree>
    <p:extLst>
      <p:ext uri="{BB962C8B-B14F-4D97-AF65-F5344CB8AC3E}">
        <p14:creationId xmlns:p14="http://schemas.microsoft.com/office/powerpoint/2010/main" val="10225388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831E4F-CFD7-D844-A7D5-44D8A6CCBCD4}" type="slidenum">
              <a:rPr lang="en-US" smtClean="0"/>
              <a:t>20</a:t>
            </a:fld>
            <a:endParaRPr lang="en-US"/>
          </a:p>
        </p:txBody>
      </p:sp>
    </p:spTree>
    <p:extLst>
      <p:ext uri="{BB962C8B-B14F-4D97-AF65-F5344CB8AC3E}">
        <p14:creationId xmlns:p14="http://schemas.microsoft.com/office/powerpoint/2010/main" val="67874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vẽ timelife</a:t>
            </a:r>
            <a:endParaRPr lang="en-US" dirty="0"/>
          </a:p>
        </p:txBody>
      </p:sp>
      <p:sp>
        <p:nvSpPr>
          <p:cNvPr id="4" name="Slide Number Placeholder 3"/>
          <p:cNvSpPr>
            <a:spLocks noGrp="1"/>
          </p:cNvSpPr>
          <p:nvPr>
            <p:ph type="sldNum" sz="quarter" idx="10"/>
          </p:nvPr>
        </p:nvSpPr>
        <p:spPr/>
        <p:txBody>
          <a:bodyPr/>
          <a:lstStyle/>
          <a:p>
            <a:fld id="{75831E4F-CFD7-D844-A7D5-44D8A6CCBCD4}" type="slidenum">
              <a:rPr lang="en-US" smtClean="0"/>
              <a:t>22</a:t>
            </a:fld>
            <a:endParaRPr lang="en-US"/>
          </a:p>
        </p:txBody>
      </p:sp>
    </p:spTree>
    <p:extLst>
      <p:ext uri="{BB962C8B-B14F-4D97-AF65-F5344CB8AC3E}">
        <p14:creationId xmlns:p14="http://schemas.microsoft.com/office/powerpoint/2010/main" val="1131352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Tìm một bài giới thiệu dự án là gì</a:t>
            </a:r>
            <a:r>
              <a:rPr lang="vi-VN" baseline="0" dirty="0" smtClean="0"/>
              <a:t> đưa vào đây</a:t>
            </a:r>
          </a:p>
        </p:txBody>
      </p:sp>
      <p:sp>
        <p:nvSpPr>
          <p:cNvPr id="4" name="Slide Number Placeholder 3"/>
          <p:cNvSpPr>
            <a:spLocks noGrp="1"/>
          </p:cNvSpPr>
          <p:nvPr>
            <p:ph type="sldNum" sz="quarter" idx="10"/>
          </p:nvPr>
        </p:nvSpPr>
        <p:spPr/>
        <p:txBody>
          <a:bodyPr/>
          <a:lstStyle/>
          <a:p>
            <a:fld id="{75831E4F-CFD7-D844-A7D5-44D8A6CCBCD4}" type="slidenum">
              <a:rPr lang="en-US" smtClean="0"/>
              <a:t>23</a:t>
            </a:fld>
            <a:endParaRPr lang="en-US"/>
          </a:p>
        </p:txBody>
      </p:sp>
    </p:spTree>
    <p:extLst>
      <p:ext uri="{BB962C8B-B14F-4D97-AF65-F5344CB8AC3E}">
        <p14:creationId xmlns:p14="http://schemas.microsoft.com/office/powerpoint/2010/main" val="8489346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 Hiển thị product backlog</a:t>
            </a:r>
          </a:p>
          <a:p>
            <a:pPr marL="0" indent="0">
              <a:buFontTx/>
              <a:buNone/>
            </a:pPr>
            <a:r>
              <a:rPr lang="vi-VN" dirty="0" smtClean="0"/>
              <a:t>- Nói tên PO</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28EF9C3C-C210-42C1-BB9B-5CD1FF1C7939}" type="slidenum">
              <a:rPr lang="en-US" smtClean="0"/>
              <a:t>5</a:t>
            </a:fld>
            <a:endParaRPr lang="en-US"/>
          </a:p>
        </p:txBody>
      </p:sp>
    </p:spTree>
    <p:extLst>
      <p:ext uri="{BB962C8B-B14F-4D97-AF65-F5344CB8AC3E}">
        <p14:creationId xmlns:p14="http://schemas.microsoft.com/office/powerpoint/2010/main" val="11247345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Hiển thị mẫu Product Backlog</a:t>
            </a:r>
            <a:endParaRPr lang="en-US" dirty="0"/>
          </a:p>
        </p:txBody>
      </p:sp>
      <p:sp>
        <p:nvSpPr>
          <p:cNvPr id="4" name="Slide Number Placeholder 3"/>
          <p:cNvSpPr>
            <a:spLocks noGrp="1"/>
          </p:cNvSpPr>
          <p:nvPr>
            <p:ph type="sldNum" sz="quarter" idx="10"/>
          </p:nvPr>
        </p:nvSpPr>
        <p:spPr/>
        <p:txBody>
          <a:bodyPr/>
          <a:lstStyle/>
          <a:p>
            <a:fld id="{75831E4F-CFD7-D844-A7D5-44D8A6CCBCD4}" type="slidenum">
              <a:rPr lang="en-US" smtClean="0"/>
              <a:t>6</a:t>
            </a:fld>
            <a:endParaRPr lang="en-US"/>
          </a:p>
        </p:txBody>
      </p:sp>
    </p:spTree>
    <p:extLst>
      <p:ext uri="{BB962C8B-B14F-4D97-AF65-F5344CB8AC3E}">
        <p14:creationId xmlns:p14="http://schemas.microsoft.com/office/powerpoint/2010/main" val="14115496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Lập kế hoạch nói ngày, </a:t>
            </a:r>
            <a:endParaRPr lang="en-US" dirty="0"/>
          </a:p>
        </p:txBody>
      </p:sp>
      <p:sp>
        <p:nvSpPr>
          <p:cNvPr id="4" name="Slide Number Placeholder 3"/>
          <p:cNvSpPr>
            <a:spLocks noGrp="1"/>
          </p:cNvSpPr>
          <p:nvPr>
            <p:ph type="sldNum" sz="quarter" idx="10"/>
          </p:nvPr>
        </p:nvSpPr>
        <p:spPr/>
        <p:txBody>
          <a:bodyPr/>
          <a:lstStyle/>
          <a:p>
            <a:fld id="{28EF9C3C-C210-42C1-BB9B-5CD1FF1C7939}" type="slidenum">
              <a:rPr lang="en-US" smtClean="0"/>
              <a:t>7</a:t>
            </a:fld>
            <a:endParaRPr lang="en-US"/>
          </a:p>
        </p:txBody>
      </p:sp>
    </p:spTree>
    <p:extLst>
      <p:ext uri="{BB962C8B-B14F-4D97-AF65-F5344CB8AC3E}">
        <p14:creationId xmlns:p14="http://schemas.microsoft.com/office/powerpoint/2010/main" val="482417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Hiển thị sprint backlog</a:t>
            </a:r>
            <a:endParaRPr lang="en-US" dirty="0"/>
          </a:p>
        </p:txBody>
      </p:sp>
      <p:sp>
        <p:nvSpPr>
          <p:cNvPr id="4" name="Slide Number Placeholder 3"/>
          <p:cNvSpPr>
            <a:spLocks noGrp="1"/>
          </p:cNvSpPr>
          <p:nvPr>
            <p:ph type="sldNum" sz="quarter" idx="10"/>
          </p:nvPr>
        </p:nvSpPr>
        <p:spPr/>
        <p:txBody>
          <a:bodyPr/>
          <a:lstStyle/>
          <a:p>
            <a:fld id="{28EF9C3C-C210-42C1-BB9B-5CD1FF1C7939}" type="slidenum">
              <a:rPr lang="en-US" smtClean="0"/>
              <a:t>8</a:t>
            </a:fld>
            <a:endParaRPr lang="en-US"/>
          </a:p>
        </p:txBody>
      </p:sp>
    </p:spTree>
    <p:extLst>
      <p:ext uri="{BB962C8B-B14F-4D97-AF65-F5344CB8AC3E}">
        <p14:creationId xmlns:p14="http://schemas.microsoft.com/office/powerpoint/2010/main" val="1926411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Tất cả các việc đều phải có tài liệu hướng dẫn</a:t>
            </a:r>
          </a:p>
          <a:p>
            <a:endParaRPr lang="en-US" dirty="0"/>
          </a:p>
        </p:txBody>
      </p:sp>
      <p:sp>
        <p:nvSpPr>
          <p:cNvPr id="4" name="Slide Number Placeholder 3"/>
          <p:cNvSpPr>
            <a:spLocks noGrp="1"/>
          </p:cNvSpPr>
          <p:nvPr>
            <p:ph type="sldNum" sz="quarter" idx="10"/>
          </p:nvPr>
        </p:nvSpPr>
        <p:spPr/>
        <p:txBody>
          <a:bodyPr/>
          <a:lstStyle/>
          <a:p>
            <a:fld id="{75831E4F-CFD7-D844-A7D5-44D8A6CCBCD4}" type="slidenum">
              <a:rPr lang="en-US" smtClean="0"/>
              <a:t>11</a:t>
            </a:fld>
            <a:endParaRPr lang="en-US"/>
          </a:p>
        </p:txBody>
      </p:sp>
    </p:spTree>
    <p:extLst>
      <p:ext uri="{BB962C8B-B14F-4D97-AF65-F5344CB8AC3E}">
        <p14:creationId xmlns:p14="http://schemas.microsoft.com/office/powerpoint/2010/main" val="692458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vi-VN" dirty="0" smtClean="0"/>
              <a:t>Lưu lại trong quá trình học )</a:t>
            </a:r>
            <a:endParaRPr lang="en-US" dirty="0"/>
          </a:p>
        </p:txBody>
      </p:sp>
      <p:sp>
        <p:nvSpPr>
          <p:cNvPr id="4" name="Slide Number Placeholder 3"/>
          <p:cNvSpPr>
            <a:spLocks noGrp="1"/>
          </p:cNvSpPr>
          <p:nvPr>
            <p:ph type="sldNum" sz="quarter" idx="10"/>
          </p:nvPr>
        </p:nvSpPr>
        <p:spPr/>
        <p:txBody>
          <a:bodyPr/>
          <a:lstStyle/>
          <a:p>
            <a:fld id="{28EF9C3C-C210-42C1-BB9B-5CD1FF1C7939}" type="slidenum">
              <a:rPr lang="en-US" smtClean="0"/>
              <a:t>15</a:t>
            </a:fld>
            <a:endParaRPr lang="en-US"/>
          </a:p>
        </p:txBody>
      </p:sp>
    </p:spTree>
    <p:extLst>
      <p:ext uri="{BB962C8B-B14F-4D97-AF65-F5344CB8AC3E}">
        <p14:creationId xmlns:p14="http://schemas.microsoft.com/office/powerpoint/2010/main" val="1986287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8EF9C3C-C210-42C1-BB9B-5CD1FF1C7939}" type="slidenum">
              <a:rPr lang="en-US" smtClean="0"/>
              <a:t>17</a:t>
            </a:fld>
            <a:endParaRPr lang="en-US"/>
          </a:p>
        </p:txBody>
      </p:sp>
    </p:spTree>
    <p:extLst>
      <p:ext uri="{BB962C8B-B14F-4D97-AF65-F5344CB8AC3E}">
        <p14:creationId xmlns:p14="http://schemas.microsoft.com/office/powerpoint/2010/main" val="18913427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Nói sm là ai</a:t>
            </a:r>
            <a:endParaRPr lang="en-US" dirty="0"/>
          </a:p>
        </p:txBody>
      </p:sp>
      <p:sp>
        <p:nvSpPr>
          <p:cNvPr id="4" name="Slide Number Placeholder 3"/>
          <p:cNvSpPr>
            <a:spLocks noGrp="1"/>
          </p:cNvSpPr>
          <p:nvPr>
            <p:ph type="sldNum" sz="quarter" idx="10"/>
          </p:nvPr>
        </p:nvSpPr>
        <p:spPr/>
        <p:txBody>
          <a:bodyPr/>
          <a:lstStyle/>
          <a:p>
            <a:fld id="{28EF9C3C-C210-42C1-BB9B-5CD1FF1C7939}" type="slidenum">
              <a:rPr lang="en-US" smtClean="0"/>
              <a:t>19</a:t>
            </a:fld>
            <a:endParaRPr lang="en-US"/>
          </a:p>
        </p:txBody>
      </p:sp>
    </p:spTree>
    <p:extLst>
      <p:ext uri="{BB962C8B-B14F-4D97-AF65-F5344CB8AC3E}">
        <p14:creationId xmlns:p14="http://schemas.microsoft.com/office/powerpoint/2010/main" val="461152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5C44643-756E-44CC-A504-6EA7068E60B2}" type="datetimeFigureOut">
              <a:rPr lang="en-US" smtClean="0"/>
              <a:t>7/2/2019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D9BE86-9810-4920-842F-A397AC8ED844}" type="slidenum">
              <a:rPr lang="en-US" smtClean="0"/>
              <a:t>‹#›</a:t>
            </a:fld>
            <a:endParaRPr lang="en-US"/>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5C44643-756E-44CC-A504-6EA7068E60B2}" type="datetimeFigureOut">
              <a:rPr lang="en-US" smtClean="0"/>
              <a:t>7/2/2019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D9BE86-9810-4920-842F-A397AC8ED844}" type="slidenum">
              <a:rPr lang="en-US" smtClean="0"/>
              <a:t>‹#›</a:t>
            </a:fld>
            <a:endParaRPr lang="en-US"/>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1061357"/>
            <a:ext cx="2628900" cy="51156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1061357"/>
            <a:ext cx="7734300" cy="51156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C44643-756E-44CC-A504-6EA7068E60B2}" type="datetimeFigureOut">
              <a:rPr lang="en-US" smtClean="0"/>
              <a:t>7/2/2019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D9BE86-9810-4920-842F-A397AC8ED844}"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85C44643-756E-44CC-A504-6EA7068E60B2}" type="datetimeFigureOut">
              <a:rPr lang="en-US" smtClean="0"/>
              <a:t>7/2/2019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D9BE86-9810-4920-842F-A397AC8ED844}" type="slidenum">
              <a:rPr lang="en-US" smtClean="0"/>
              <a:t>‹#›</a:t>
            </a:fld>
            <a:endParaRPr lang="en-US"/>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C44643-756E-44CC-A504-6EA7068E60B2}" type="datetimeFigureOut">
              <a:rPr lang="en-US" smtClean="0"/>
              <a:t>7/2/2019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D9BE86-9810-4920-842F-A397AC8ED844}" type="slidenum">
              <a:rPr lang="en-US" smtClean="0"/>
              <a:t>‹#›</a:t>
            </a:fld>
            <a:endParaRPr lang="en-US"/>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5C44643-756E-44CC-A504-6EA7068E60B2}" type="datetimeFigureOut">
              <a:rPr lang="en-US" smtClean="0"/>
              <a:t>7/2/2019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D9BE86-9810-4920-842F-A397AC8ED844}" type="slidenum">
              <a:rPr lang="en-US" smtClean="0"/>
              <a:t>‹#›</a:t>
            </a:fld>
            <a:endParaRPr lang="en-US"/>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898071"/>
            <a:ext cx="10515600" cy="79261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5C44643-756E-44CC-A504-6EA7068E60B2}" type="datetimeFigureOut">
              <a:rPr lang="en-US" smtClean="0"/>
              <a:t>7/2/2019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D9BE86-9810-4920-842F-A397AC8ED844}" type="slidenum">
              <a:rPr lang="en-US" smtClean="0"/>
              <a:t>‹#›</a:t>
            </a:fld>
            <a:endParaRPr lang="en-US"/>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5C44643-756E-44CC-A504-6EA7068E60B2}" type="datetimeFigureOut">
              <a:rPr lang="en-US" smtClean="0"/>
              <a:t>7/2/2019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D9BE86-9810-4920-842F-A397AC8ED844}" type="slidenum">
              <a:rPr lang="en-US" smtClean="0"/>
              <a:t>‹#›</a:t>
            </a:fld>
            <a:endParaRPr lang="en-US"/>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C44643-756E-44CC-A504-6EA7068E60B2}" type="datetimeFigureOut">
              <a:rPr lang="en-US" smtClean="0"/>
              <a:t>7/2/2019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D9BE86-9810-4920-842F-A397AC8ED844}" type="slidenum">
              <a:rPr lang="en-US" smtClean="0"/>
              <a:t>‹#›</a:t>
            </a:fld>
            <a:endParaRPr lang="en-US"/>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987424"/>
            <a:ext cx="3932237" cy="1069975"/>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C44643-756E-44CC-A504-6EA7068E60B2}" type="datetimeFigureOut">
              <a:rPr lang="en-US" smtClean="0"/>
              <a:t>7/2/2019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D9BE86-9810-4920-842F-A397AC8ED844}" type="slidenum">
              <a:rPr lang="en-US" smtClean="0"/>
              <a:t>‹#›</a:t>
            </a:fld>
            <a:endParaRPr lang="en-US"/>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987424"/>
            <a:ext cx="3932237" cy="1069975"/>
          </a:xfrm>
        </p:spPr>
        <p:txBody>
          <a:bodyPr anchor="b"/>
          <a:lstStyle>
            <a:lvl1pPr>
              <a:defRPr sz="3200"/>
            </a:lvl1pPr>
          </a:lstStyle>
          <a:p>
            <a:r>
              <a:rPr lang="en-US" smtClean="0"/>
              <a:t>Click to edit Master title style</a:t>
            </a:r>
            <a:endParaRPr lang="en-US" dirty="0"/>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C44643-756E-44CC-A504-6EA7068E60B2}" type="datetimeFigureOut">
              <a:rPr lang="en-US" smtClean="0"/>
              <a:t>7/2/2019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D9BE86-9810-4920-842F-A397AC8ED844}" type="slidenum">
              <a:rPr lang="en-US" smtClean="0"/>
              <a:t>‹#›</a:t>
            </a:fld>
            <a:endParaRPr lang="en-US"/>
          </a:p>
        </p:txBody>
      </p:sp>
    </p:spTree>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59419"/>
            <a:ext cx="10515600" cy="145471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933730"/>
            <a:ext cx="10515600" cy="424323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yriad Pro" charset="0"/>
                <a:ea typeface="Myriad Pro" charset="0"/>
                <a:cs typeface="Myriad Pro" charset="0"/>
              </a:defRPr>
            </a:lvl1pPr>
          </a:lstStyle>
          <a:p>
            <a:fld id="{85C44643-756E-44CC-A504-6EA7068E60B2}" type="datetimeFigureOut">
              <a:rPr lang="en-US" smtClean="0"/>
              <a:t>7/2/2019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yriad Pro" charset="0"/>
                <a:ea typeface="Myriad Pro" charset="0"/>
                <a:cs typeface="Myriad Pro"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yriad Pro" charset="0"/>
                <a:ea typeface="Myriad Pro" charset="0"/>
                <a:cs typeface="Myriad Pro" charset="0"/>
              </a:defRPr>
            </a:lvl1pPr>
          </a:lstStyle>
          <a:p>
            <a:fld id="{F6D9BE86-9810-4920-842F-A397AC8ED844}" type="slidenum">
              <a:rPr lang="en-US" smtClean="0"/>
              <a:t>‹#›</a:t>
            </a:fld>
            <a:endParaRPr lang="en-US"/>
          </a:p>
        </p:txBody>
      </p:sp>
      <p:cxnSp>
        <p:nvCxnSpPr>
          <p:cNvPr id="10" name="Straight Connector 9"/>
          <p:cNvCxnSpPr/>
          <p:nvPr/>
        </p:nvCxnSpPr>
        <p:spPr>
          <a:xfrm flipH="1">
            <a:off x="838200" y="1628634"/>
            <a:ext cx="10386389" cy="0"/>
          </a:xfrm>
          <a:prstGeom prst="line">
            <a:avLst/>
          </a:prstGeom>
          <a:ln w="25400">
            <a:solidFill>
              <a:srgbClr val="272780"/>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13"/>
          <a:stretch>
            <a:fillRect/>
          </a:stretch>
        </p:blipFill>
        <p:spPr>
          <a:xfrm>
            <a:off x="11353800" y="159419"/>
            <a:ext cx="657087" cy="657087"/>
          </a:xfrm>
          <a:prstGeom prst="rect">
            <a:avLst/>
          </a:prstGeom>
        </p:spPr>
      </p:pic>
    </p:spTree>
    <p:extLst>
      <p:ext uri="{BB962C8B-B14F-4D97-AF65-F5344CB8AC3E}">
        <p14:creationId xmlns:p14="http://schemas.microsoft.com/office/powerpoint/2010/main" val="10907253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000" b="1" i="0" kern="1200">
          <a:solidFill>
            <a:schemeClr val="tx1"/>
          </a:solidFill>
          <a:latin typeface="Myriad Pro Semibold" charset="0"/>
          <a:ea typeface="Myriad Pro Semibold" charset="0"/>
          <a:cs typeface="Myriad Pro Semibold"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yriad Pro" charset="0"/>
          <a:ea typeface="Myriad Pro" charset="0"/>
          <a:cs typeface="Myriad Pro"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yriad Pro" charset="0"/>
          <a:ea typeface="Myriad Pro" charset="0"/>
          <a:cs typeface="Myriad Pro"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yriad Pro" charset="0"/>
          <a:ea typeface="Myriad Pro" charset="0"/>
          <a:cs typeface="Myriad Pro"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yriad Pro" charset="0"/>
          <a:ea typeface="Myriad Pro" charset="0"/>
          <a:cs typeface="Myriad Pro"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yriad Pro" charset="0"/>
          <a:ea typeface="Myriad Pro" charset="0"/>
          <a:cs typeface="Myriad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james.codegym.vn/course/view.php?id=2"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F8F690D-8AFE-406A-9AB2-F2EF9F836AD9}"/>
              </a:ext>
            </a:extLst>
          </p:cNvPr>
          <p:cNvSpPr>
            <a:spLocks noGrp="1"/>
          </p:cNvSpPr>
          <p:nvPr>
            <p:ph type="ctrTitle"/>
          </p:nvPr>
        </p:nvSpPr>
        <p:spPr>
          <a:xfrm>
            <a:off x="1524000" y="2692401"/>
            <a:ext cx="9144000" cy="1330960"/>
          </a:xfrm>
        </p:spPr>
        <p:txBody>
          <a:bodyPr/>
          <a:lstStyle/>
          <a:p>
            <a:r>
              <a:rPr lang="en-US" noProof="1" smtClean="0"/>
              <a:t>Giới thiệu Dự án Web</a:t>
            </a:r>
            <a:endParaRPr lang="en-US" noProof="1"/>
          </a:p>
        </p:txBody>
      </p:sp>
      <p:sp>
        <p:nvSpPr>
          <p:cNvPr id="3" name="Subtitle 2">
            <a:extLst>
              <a:ext uri="{FF2B5EF4-FFF2-40B4-BE49-F238E27FC236}">
                <a16:creationId xmlns="" xmlns:a16="http://schemas.microsoft.com/office/drawing/2014/main" id="{A07C0FD3-4F15-4EBA-B73D-24C936DB9576}"/>
              </a:ext>
            </a:extLst>
          </p:cNvPr>
          <p:cNvSpPr>
            <a:spLocks noGrp="1"/>
          </p:cNvSpPr>
          <p:nvPr>
            <p:ph type="subTitle" idx="1"/>
          </p:nvPr>
        </p:nvSpPr>
        <p:spPr>
          <a:xfrm>
            <a:off x="1524000" y="4318000"/>
            <a:ext cx="9144000" cy="939800"/>
          </a:xfrm>
        </p:spPr>
        <p:txBody>
          <a:bodyPr/>
          <a:lstStyle/>
          <a:p>
            <a:r>
              <a:rPr lang="en-US" noProof="1" smtClean="0"/>
              <a:t>Module: Project &amp; Job</a:t>
            </a:r>
            <a:endParaRPr lang="en-US" noProof="1"/>
          </a:p>
        </p:txBody>
      </p:sp>
    </p:spTree>
    <p:extLst>
      <p:ext uri="{BB962C8B-B14F-4D97-AF65-F5344CB8AC3E}">
        <p14:creationId xmlns:p14="http://schemas.microsoft.com/office/powerpoint/2010/main" val="4549627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2" cstate="print">
            <a:extLst>
              <a:ext uri="{28A0092B-C50C-407E-A947-70E740481C1C}">
                <a14:useLocalDpi xmlns:a14="http://schemas.microsoft.com/office/drawing/2010/main" val="0"/>
              </a:ext>
            </a:extLst>
          </a:blip>
          <a:srcRect b="7070"/>
          <a:stretch/>
        </p:blipFill>
        <p:spPr>
          <a:xfrm>
            <a:off x="-24064" y="0"/>
            <a:ext cx="12004627" cy="6373091"/>
          </a:xfrm>
          <a:prstGeom prst="rect">
            <a:avLst/>
          </a:prstGeom>
        </p:spPr>
      </p:pic>
      <p:sp>
        <p:nvSpPr>
          <p:cNvPr id="5" name="Rectangle 4"/>
          <p:cNvSpPr/>
          <p:nvPr/>
        </p:nvSpPr>
        <p:spPr>
          <a:xfrm>
            <a:off x="5715000" y="0"/>
            <a:ext cx="6477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lnSpc>
                <a:spcPct val="200000"/>
              </a:lnSpc>
            </a:pPr>
            <a:r>
              <a:rPr lang="en-US" sz="2000" noProof="1">
                <a:latin typeface="Myriad Pro" panose="020B0503030403020204" pitchFamily="34" charset="0"/>
              </a:rPr>
              <a:t>Dựa trên Bản kế hoạch ấy</a:t>
            </a:r>
          </a:p>
          <a:p>
            <a:pPr algn="ctr">
              <a:lnSpc>
                <a:spcPct val="200000"/>
              </a:lnSpc>
            </a:pPr>
            <a:r>
              <a:rPr lang="en-US" sz="2000" noProof="1">
                <a:latin typeface="Myriad Pro" panose="020B0503030403020204" pitchFamily="34" charset="0"/>
              </a:rPr>
              <a:t>Nhóm Phát triển hì hụi </a:t>
            </a:r>
          </a:p>
          <a:p>
            <a:pPr algn="ctr">
              <a:lnSpc>
                <a:spcPct val="200000"/>
              </a:lnSpc>
            </a:pPr>
            <a:r>
              <a:rPr lang="en-US" sz="2000" noProof="1">
                <a:latin typeface="Myriad Pro" panose="020B0503030403020204" pitchFamily="34" charset="0"/>
              </a:rPr>
              <a:t>ai có việc người ấy làm, tự giác</a:t>
            </a:r>
          </a:p>
          <a:p>
            <a:pPr algn="ctr">
              <a:lnSpc>
                <a:spcPct val="200000"/>
              </a:lnSpc>
            </a:pPr>
            <a:r>
              <a:rPr lang="en-US" sz="2000" noProof="1">
                <a:latin typeface="Myriad Pro" panose="020B0503030403020204" pitchFamily="34" charset="0"/>
              </a:rPr>
              <a:t>cộng tác chặt chẽ với nhau</a:t>
            </a:r>
          </a:p>
          <a:p>
            <a:pPr algn="ctr">
              <a:lnSpc>
                <a:spcPct val="200000"/>
              </a:lnSpc>
            </a:pPr>
            <a:r>
              <a:rPr lang="en-US" sz="2400" noProof="1">
                <a:solidFill>
                  <a:srgbClr val="FFC000"/>
                </a:solidFill>
                <a:latin typeface="Myriad Pro" panose="020B0503030403020204" pitchFamily="34" charset="0"/>
              </a:rPr>
              <a:t>Ngày nào cũng Họp </a:t>
            </a:r>
            <a:r>
              <a:rPr lang="en-US" sz="2400" noProof="1">
                <a:solidFill>
                  <a:srgbClr val="FFC000"/>
                </a:solidFill>
                <a:latin typeface="Myriad Pro" panose="020B0503030403020204" pitchFamily="34" charset="0"/>
                <a:sym typeface="Wingdings" panose="05000000000000000000" pitchFamily="2" charset="2"/>
              </a:rPr>
              <a:t></a:t>
            </a:r>
            <a:endParaRPr lang="en-US" sz="2400" noProof="1">
              <a:solidFill>
                <a:srgbClr val="FFC000"/>
              </a:solidFill>
              <a:latin typeface="Myriad Pro" panose="020B0503030403020204" pitchFamily="34" charset="0"/>
            </a:endParaRPr>
          </a:p>
          <a:p>
            <a:pPr algn="ctr">
              <a:lnSpc>
                <a:spcPct val="200000"/>
              </a:lnSpc>
            </a:pPr>
            <a:r>
              <a:rPr lang="en-US" sz="2800" noProof="1">
                <a:solidFill>
                  <a:srgbClr val="FFC000"/>
                </a:solidFill>
                <a:latin typeface="Myriad Pro" panose="020B0503030403020204" pitchFamily="34" charset="0"/>
              </a:rPr>
              <a:t>15 phút mỗi ngày (không hơn) </a:t>
            </a:r>
          </a:p>
          <a:p>
            <a:pPr algn="ctr">
              <a:lnSpc>
                <a:spcPct val="200000"/>
              </a:lnSpc>
            </a:pPr>
            <a:r>
              <a:rPr lang="en-US" sz="1400" noProof="1">
                <a:latin typeface="Myriad Pro" panose="020B0503030403020204" pitchFamily="34" charset="0"/>
              </a:rPr>
              <a:t>Để đồng bộ hóa công việc của nhau, nắm tiến độ và phát hiện khó khăn, tìm cách vượt qua và thúc đẩy công việc tiến lên. </a:t>
            </a:r>
          </a:p>
        </p:txBody>
      </p:sp>
      <p:cxnSp>
        <p:nvCxnSpPr>
          <p:cNvPr id="27" name="Straight Connector 26"/>
          <p:cNvCxnSpPr/>
          <p:nvPr/>
        </p:nvCxnSpPr>
        <p:spPr>
          <a:xfrm flipV="1">
            <a:off x="4965032" y="2854135"/>
            <a:ext cx="0" cy="827344"/>
          </a:xfrm>
          <a:prstGeom prst="line">
            <a:avLst/>
          </a:prstGeom>
          <a:ln>
            <a:solidFill>
              <a:srgbClr val="FFC000"/>
            </a:solidFill>
            <a:tailEnd type="arrow"/>
          </a:ln>
        </p:spPr>
        <p:style>
          <a:lnRef idx="3">
            <a:schemeClr val="accent2"/>
          </a:lnRef>
          <a:fillRef idx="0">
            <a:schemeClr val="accent2"/>
          </a:fillRef>
          <a:effectRef idx="2">
            <a:schemeClr val="accent2"/>
          </a:effectRef>
          <a:fontRef idx="minor">
            <a:schemeClr val="tx1"/>
          </a:fontRef>
        </p:style>
      </p:cxnSp>
      <p:cxnSp>
        <p:nvCxnSpPr>
          <p:cNvPr id="8" name="Straight Connector 7"/>
          <p:cNvCxnSpPr/>
          <p:nvPr/>
        </p:nvCxnSpPr>
        <p:spPr>
          <a:xfrm flipH="1">
            <a:off x="4953000" y="3681664"/>
            <a:ext cx="2438400" cy="0"/>
          </a:xfrm>
          <a:prstGeom prst="line">
            <a:avLst/>
          </a:prstGeom>
          <a:ln>
            <a:solidFill>
              <a:srgbClr val="FFC000"/>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7" name="Oval 6"/>
          <p:cNvSpPr/>
          <p:nvPr/>
        </p:nvSpPr>
        <p:spPr>
          <a:xfrm>
            <a:off x="7154219" y="3567179"/>
            <a:ext cx="228600" cy="2286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rgbClr val="FFC000"/>
              </a:solidFill>
            </a:endParaRPr>
          </a:p>
        </p:txBody>
      </p:sp>
    </p:spTree>
    <p:extLst>
      <p:ext uri="{BB962C8B-B14F-4D97-AF65-F5344CB8AC3E}">
        <p14:creationId xmlns:p14="http://schemas.microsoft.com/office/powerpoint/2010/main" val="1812718902"/>
      </p:ext>
    </p:extLst>
  </p:cSld>
  <p:clrMapOvr>
    <a:masterClrMapping/>
  </p:clrMapOvr>
  <p:transition spd="slow">
    <p:push dir="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 xmlns:a16="http://schemas.microsoft.com/office/drawing/2014/main" id="{FDC701F2-DCF6-4B79-B046-50B5CAFEB12A}"/>
              </a:ext>
            </a:extLst>
          </p:cNvPr>
          <p:cNvSpPr txBox="1">
            <a:spLocks/>
          </p:cNvSpPr>
          <p:nvPr/>
        </p:nvSpPr>
        <p:spPr>
          <a:xfrm>
            <a:off x="838200" y="834887"/>
            <a:ext cx="10515600" cy="779250"/>
          </a:xfrm>
          <a:prstGeom prst="rect">
            <a:avLst/>
          </a:prstGeom>
        </p:spPr>
        <p:txBody>
          <a:bodyPr/>
          <a:lstStyle>
            <a:lvl1pPr algn="l" defTabSz="914400" rtl="0" eaLnBrk="1" latinLnBrk="0" hangingPunct="1">
              <a:lnSpc>
                <a:spcPct val="90000"/>
              </a:lnSpc>
              <a:spcBef>
                <a:spcPct val="0"/>
              </a:spcBef>
              <a:buNone/>
              <a:defRPr sz="4000" b="1" i="0" kern="1200">
                <a:solidFill>
                  <a:schemeClr val="tx1"/>
                </a:solidFill>
                <a:latin typeface="Myriad Pro Semibold" charset="0"/>
                <a:ea typeface="Myriad Pro Semibold" charset="0"/>
                <a:cs typeface="Myriad Pro Semibold" charset="0"/>
              </a:defRPr>
            </a:lvl1pPr>
          </a:lstStyle>
          <a:p>
            <a:r>
              <a:rPr lang="vi-VN" noProof="1" smtClean="0"/>
              <a:t>Làm việc hằng ngày</a:t>
            </a:r>
            <a:endParaRPr lang="vi-VN" noProof="1"/>
          </a:p>
        </p:txBody>
      </p:sp>
      <p:sp>
        <p:nvSpPr>
          <p:cNvPr id="4" name="Content Placeholder 2">
            <a:extLst>
              <a:ext uri="{FF2B5EF4-FFF2-40B4-BE49-F238E27FC236}">
                <a16:creationId xmlns="" xmlns:a16="http://schemas.microsoft.com/office/drawing/2014/main" id="{EA202E41-7798-4226-B1A4-FA1D2E070BE6}"/>
              </a:ext>
            </a:extLst>
          </p:cNvPr>
          <p:cNvSpPr txBox="1">
            <a:spLocks/>
          </p:cNvSpPr>
          <p:nvPr/>
        </p:nvSpPr>
        <p:spPr>
          <a:xfrm>
            <a:off x="838200" y="1933730"/>
            <a:ext cx="10515600" cy="4243233"/>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yriad Pro" charset="0"/>
                <a:ea typeface="Myriad Pro" charset="0"/>
                <a:cs typeface="Myriad Pro"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yriad Pro" charset="0"/>
                <a:ea typeface="Myriad Pro" charset="0"/>
                <a:cs typeface="Myriad Pro"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yriad Pro" charset="0"/>
                <a:ea typeface="Myriad Pro" charset="0"/>
                <a:cs typeface="Myriad Pro"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yriad Pro" charset="0"/>
                <a:ea typeface="Myriad Pro" charset="0"/>
                <a:cs typeface="Myriad Pro"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yriad Pro" charset="0"/>
                <a:ea typeface="Myriad Pro" charset="0"/>
                <a:cs typeface="Myriad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marR="0" lvl="0" indent="-342900">
              <a:spcBef>
                <a:spcPts val="0"/>
              </a:spcBef>
              <a:spcAft>
                <a:spcPts val="0"/>
              </a:spcAft>
              <a:buFont typeface="Symbol" charset="2"/>
              <a:buChar char=""/>
            </a:pPr>
            <a:r>
              <a:rPr lang="vi-VN" noProof="1" smtClean="0">
                <a:latin typeface="Calibri" charset="0"/>
                <a:ea typeface="Times New Roman" charset="0"/>
                <a:cs typeface="Times New Roman" charset="0"/>
              </a:rPr>
              <a:t>Vẽ prototype</a:t>
            </a:r>
            <a:endParaRPr lang="vi-VN" noProof="1" smtClean="0">
              <a:latin typeface="Calibri" charset="0"/>
              <a:ea typeface="Calibri" charset="0"/>
              <a:cs typeface="Times New Roman" charset="0"/>
            </a:endParaRPr>
          </a:p>
          <a:p>
            <a:pPr marL="342900" marR="0" lvl="0" indent="-342900">
              <a:spcBef>
                <a:spcPts val="0"/>
              </a:spcBef>
              <a:spcAft>
                <a:spcPts val="0"/>
              </a:spcAft>
              <a:buFont typeface="Symbol" charset="2"/>
              <a:buChar char=""/>
            </a:pPr>
            <a:r>
              <a:rPr lang="vi-VN" noProof="1" smtClean="0">
                <a:latin typeface="Calibri" charset="0"/>
                <a:ea typeface="Times New Roman" charset="0"/>
                <a:cs typeface="Times New Roman" charset="0"/>
              </a:rPr>
              <a:t>Tách HTML</a:t>
            </a:r>
            <a:endParaRPr lang="vi-VN" noProof="1" smtClean="0">
              <a:latin typeface="Calibri" charset="0"/>
              <a:ea typeface="Calibri" charset="0"/>
              <a:cs typeface="Times New Roman" charset="0"/>
            </a:endParaRPr>
          </a:p>
          <a:p>
            <a:pPr marL="342900" marR="0" lvl="0" indent="-342900">
              <a:spcBef>
                <a:spcPts val="0"/>
              </a:spcBef>
              <a:spcAft>
                <a:spcPts val="0"/>
              </a:spcAft>
              <a:buFont typeface="Symbol" charset="2"/>
              <a:buChar char=""/>
            </a:pPr>
            <a:r>
              <a:rPr lang="vi-VN" noProof="1" smtClean="0">
                <a:latin typeface="Calibri" charset="0"/>
                <a:ea typeface="Times New Roman" charset="0"/>
                <a:cs typeface="Times New Roman" charset="0"/>
              </a:rPr>
              <a:t>Thiết kế layout</a:t>
            </a:r>
            <a:endParaRPr lang="vi-VN" noProof="1" smtClean="0">
              <a:latin typeface="Calibri" charset="0"/>
              <a:ea typeface="Calibri" charset="0"/>
              <a:cs typeface="Times New Roman" charset="0"/>
            </a:endParaRPr>
          </a:p>
          <a:p>
            <a:pPr marL="342900" marR="0" lvl="0" indent="-342900">
              <a:spcBef>
                <a:spcPts val="0"/>
              </a:spcBef>
              <a:spcAft>
                <a:spcPts val="0"/>
              </a:spcAft>
              <a:buFont typeface="Symbol" charset="2"/>
              <a:buChar char=""/>
            </a:pPr>
            <a:r>
              <a:rPr lang="vi-VN" noProof="1" smtClean="0">
                <a:latin typeface="Calibri" charset="0"/>
                <a:ea typeface="Times New Roman" charset="0"/>
                <a:cs typeface="Times New Roman" charset="0"/>
              </a:rPr>
              <a:t>Thiết kế chi tiết</a:t>
            </a:r>
            <a:endParaRPr lang="vi-VN" noProof="1" smtClean="0">
              <a:latin typeface="Calibri" charset="0"/>
              <a:ea typeface="Calibri" charset="0"/>
              <a:cs typeface="Times New Roman" charset="0"/>
            </a:endParaRPr>
          </a:p>
          <a:p>
            <a:pPr marL="342900" marR="0" lvl="0" indent="-342900">
              <a:spcBef>
                <a:spcPts val="0"/>
              </a:spcBef>
              <a:spcAft>
                <a:spcPts val="0"/>
              </a:spcAft>
              <a:buFont typeface="Symbol" charset="2"/>
              <a:buChar char=""/>
            </a:pPr>
            <a:r>
              <a:rPr lang="vi-VN" noProof="1" smtClean="0">
                <a:latin typeface="Calibri" charset="0"/>
                <a:ea typeface="Times New Roman" charset="0"/>
                <a:cs typeface="Times New Roman" charset="0"/>
              </a:rPr>
              <a:t>Review</a:t>
            </a:r>
            <a:endParaRPr lang="vi-VN" noProof="1" smtClean="0">
              <a:latin typeface="Calibri" charset="0"/>
              <a:ea typeface="Calibri" charset="0"/>
              <a:cs typeface="Times New Roman" charset="0"/>
            </a:endParaRPr>
          </a:p>
          <a:p>
            <a:pPr marL="342900" marR="0" lvl="0" indent="-342900">
              <a:spcBef>
                <a:spcPts val="0"/>
              </a:spcBef>
              <a:spcAft>
                <a:spcPts val="0"/>
              </a:spcAft>
              <a:buFont typeface="Symbol" charset="2"/>
              <a:buChar char=""/>
            </a:pPr>
            <a:r>
              <a:rPr lang="vi-VN" noProof="1" smtClean="0">
                <a:latin typeface="Calibri" charset="0"/>
                <a:ea typeface="Times New Roman" charset="0"/>
                <a:cs typeface="Times New Roman" charset="0"/>
              </a:rPr>
              <a:t>Refactor</a:t>
            </a:r>
            <a:endParaRPr lang="vi-VN" noProof="1" smtClean="0">
              <a:latin typeface="Calibri" charset="0"/>
              <a:ea typeface="Calibri" charset="0"/>
              <a:cs typeface="Times New Roman" charset="0"/>
            </a:endParaRPr>
          </a:p>
          <a:p>
            <a:pPr marL="342900" marR="0" lvl="0" indent="-342900">
              <a:spcBef>
                <a:spcPts val="0"/>
              </a:spcBef>
              <a:spcAft>
                <a:spcPts val="0"/>
              </a:spcAft>
              <a:buFont typeface="Symbol" charset="2"/>
              <a:buChar char=""/>
            </a:pPr>
            <a:r>
              <a:rPr lang="vi-VN" noProof="1" smtClean="0">
                <a:latin typeface="Calibri" charset="0"/>
                <a:ea typeface="Times New Roman" charset="0"/>
                <a:cs typeface="Times New Roman" charset="0"/>
              </a:rPr>
              <a:t>Cộng trác trên Git</a:t>
            </a:r>
            <a:endParaRPr lang="vi-VN" noProof="1" smtClean="0">
              <a:latin typeface="Calibri" charset="0"/>
              <a:ea typeface="Calibri" charset="0"/>
              <a:cs typeface="Times New Roman" charset="0"/>
            </a:endParaRPr>
          </a:p>
          <a:p>
            <a:pPr marL="342900" marR="0" lvl="0" indent="-342900">
              <a:spcBef>
                <a:spcPts val="0"/>
              </a:spcBef>
              <a:spcAft>
                <a:spcPts val="0"/>
              </a:spcAft>
              <a:buFont typeface="Symbol" charset="2"/>
              <a:buChar char=""/>
            </a:pPr>
            <a:r>
              <a:rPr lang="vi-VN" noProof="1" smtClean="0">
                <a:latin typeface="Calibri" charset="0"/>
                <a:ea typeface="Times New Roman" charset="0"/>
                <a:cs typeface="Times New Roman" charset="0"/>
              </a:rPr>
              <a:t>Test</a:t>
            </a:r>
            <a:endParaRPr lang="vi-VN" noProof="1" smtClean="0">
              <a:latin typeface="Calibri" charset="0"/>
              <a:ea typeface="Calibri" charset="0"/>
              <a:cs typeface="Times New Roman" charset="0"/>
            </a:endParaRPr>
          </a:p>
          <a:p>
            <a:pPr marL="342900" marR="0" lvl="0" indent="-342900">
              <a:spcBef>
                <a:spcPts val="0"/>
              </a:spcBef>
              <a:spcAft>
                <a:spcPts val="0"/>
              </a:spcAft>
              <a:buFont typeface="Symbol" charset="2"/>
              <a:buChar char=""/>
            </a:pPr>
            <a:r>
              <a:rPr lang="vi-VN" noProof="1" smtClean="0">
                <a:latin typeface="Calibri" charset="0"/>
                <a:ea typeface="Times New Roman" charset="0"/>
                <a:cs typeface="Times New Roman" charset="0"/>
              </a:rPr>
              <a:t>Daily Scrum</a:t>
            </a:r>
            <a:endParaRPr lang="vi-VN" noProof="1" smtClean="0">
              <a:latin typeface="Calibri" charset="0"/>
              <a:ea typeface="Calibri" charset="0"/>
              <a:cs typeface="Times New Roman" charset="0"/>
            </a:endParaRPr>
          </a:p>
          <a:p>
            <a:pPr marL="342900" marR="0" lvl="0" indent="-342900">
              <a:spcBef>
                <a:spcPts val="0"/>
              </a:spcBef>
              <a:spcAft>
                <a:spcPts val="0"/>
              </a:spcAft>
              <a:buFont typeface="Symbol" charset="2"/>
              <a:buChar char=""/>
            </a:pPr>
            <a:r>
              <a:rPr lang="vi-VN" noProof="1" smtClean="0">
                <a:latin typeface="Calibri" charset="0"/>
                <a:ea typeface="Times New Roman" charset="0"/>
                <a:cs typeface="Times New Roman" charset="0"/>
              </a:rPr>
              <a:t>Cập nhật Sprint Burndown Chart</a:t>
            </a:r>
            <a:endParaRPr lang="vi-VN" noProof="1" smtClean="0">
              <a:latin typeface="Calibri" charset="0"/>
              <a:ea typeface="Calibri" charset="0"/>
              <a:cs typeface="Times New Roman" charset="0"/>
            </a:endParaRPr>
          </a:p>
          <a:p>
            <a:pPr marL="342900" marR="0" lvl="0" indent="-342900">
              <a:spcBef>
                <a:spcPts val="0"/>
              </a:spcBef>
              <a:spcAft>
                <a:spcPts val="0"/>
              </a:spcAft>
              <a:buFont typeface="Symbol" charset="2"/>
              <a:buChar char=""/>
            </a:pPr>
            <a:r>
              <a:rPr lang="vi-VN" noProof="1" smtClean="0">
                <a:ea typeface="Times New Roman" charset="0"/>
                <a:cs typeface="Times New Roman" charset="0"/>
              </a:rPr>
              <a:t>Đọc API và sử dụng các framework, thư viện…</a:t>
            </a:r>
            <a:r>
              <a:rPr lang="vi-VN" noProof="1" smtClean="0"/>
              <a:t> </a:t>
            </a:r>
            <a:endParaRPr lang="vi-VN" noProof="1"/>
          </a:p>
        </p:txBody>
      </p:sp>
    </p:spTree>
    <p:extLst>
      <p:ext uri="{BB962C8B-B14F-4D97-AF65-F5344CB8AC3E}">
        <p14:creationId xmlns:p14="http://schemas.microsoft.com/office/powerpoint/2010/main" val="8368026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b="7273"/>
          <a:stretch/>
        </p:blipFill>
        <p:spPr>
          <a:xfrm>
            <a:off x="-24064" y="0"/>
            <a:ext cx="12004627" cy="6359236"/>
          </a:xfrm>
          <a:prstGeom prst="rect">
            <a:avLst/>
          </a:prstGeom>
        </p:spPr>
      </p:pic>
      <p:sp>
        <p:nvSpPr>
          <p:cNvPr id="5" name="Rectangle 4"/>
          <p:cNvSpPr/>
          <p:nvPr/>
        </p:nvSpPr>
        <p:spPr>
          <a:xfrm>
            <a:off x="5836450" y="0"/>
            <a:ext cx="6279351"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lnSpc>
                <a:spcPct val="200000"/>
              </a:lnSpc>
            </a:pPr>
            <a:r>
              <a:rPr lang="en-US" sz="1400" noProof="1">
                <a:latin typeface="Myriad Pro" panose="020B0503030403020204" pitchFamily="34" charset="0"/>
              </a:rPr>
              <a:t>Nếu có việc gì phải làm thêm, </a:t>
            </a:r>
          </a:p>
          <a:p>
            <a:pPr algn="ctr">
              <a:lnSpc>
                <a:spcPct val="200000"/>
              </a:lnSpc>
            </a:pPr>
            <a:r>
              <a:rPr lang="en-US" sz="1400" noProof="1">
                <a:latin typeface="Myriad Pro" panose="020B0503030403020204" pitchFamily="34" charset="0"/>
              </a:rPr>
              <a:t>hay bớt đi vài việc không cần làm nữa</a:t>
            </a:r>
          </a:p>
          <a:p>
            <a:pPr algn="ctr">
              <a:lnSpc>
                <a:spcPct val="200000"/>
              </a:lnSpc>
            </a:pPr>
            <a:r>
              <a:rPr lang="en-US" sz="1400" noProof="1">
                <a:latin typeface="Myriad Pro" panose="020B0503030403020204" pitchFamily="34" charset="0"/>
              </a:rPr>
              <a:t>thì </a:t>
            </a:r>
            <a:r>
              <a:rPr lang="en-US" sz="2700" b="1" noProof="1">
                <a:solidFill>
                  <a:srgbClr val="FFC000"/>
                </a:solidFill>
                <a:latin typeface="Myriad Pro" panose="020B0503030403020204" pitchFamily="34" charset="0"/>
              </a:rPr>
              <a:t>cập nhật luôn </a:t>
            </a:r>
            <a:r>
              <a:rPr lang="en-US" sz="1400" noProof="1">
                <a:latin typeface="Myriad Pro" panose="020B0503030403020204" pitchFamily="34" charset="0"/>
              </a:rPr>
              <a:t>vào </a:t>
            </a:r>
          </a:p>
          <a:p>
            <a:pPr algn="ctr">
              <a:lnSpc>
                <a:spcPct val="200000"/>
              </a:lnSpc>
            </a:pPr>
            <a:r>
              <a:rPr lang="en-US" sz="1400" noProof="1">
                <a:latin typeface="Myriad Pro" panose="020B0503030403020204" pitchFamily="34" charset="0"/>
              </a:rPr>
              <a:t>Sprint Backlog.</a:t>
            </a:r>
            <a:br>
              <a:rPr lang="en-US" sz="1400" noProof="1">
                <a:latin typeface="Myriad Pro" panose="020B0503030403020204" pitchFamily="34" charset="0"/>
              </a:rPr>
            </a:br>
            <a:r>
              <a:rPr lang="en-US" sz="1400" noProof="1">
                <a:latin typeface="Myriad Pro" panose="020B0503030403020204" pitchFamily="34" charset="0"/>
              </a:rPr>
              <a:t>Cái này gọi là lập kế hoạch thích ứng (Adaptive Planning).</a:t>
            </a:r>
          </a:p>
          <a:p>
            <a:pPr algn="ctr">
              <a:lnSpc>
                <a:spcPct val="200000"/>
              </a:lnSpc>
            </a:pPr>
            <a:r>
              <a:rPr lang="en-US" sz="1400" noProof="1">
                <a:latin typeface="Myriad Pro" panose="020B0503030403020204" pitchFamily="34" charset="0"/>
              </a:rPr>
              <a:t>Nếu có vấn đề cần thảo luận kĩ hơn, Nhóm Phát triển cần ngồi lại với nhau để làm cho ra nhẽ trước khi bắt đầu một ngày làm việc mới. </a:t>
            </a:r>
          </a:p>
        </p:txBody>
      </p:sp>
      <p:sp>
        <p:nvSpPr>
          <p:cNvPr id="2" name="7-Point Star 1"/>
          <p:cNvSpPr/>
          <p:nvPr/>
        </p:nvSpPr>
        <p:spPr>
          <a:xfrm>
            <a:off x="3886200" y="2514600"/>
            <a:ext cx="1066800" cy="896565"/>
          </a:xfrm>
          <a:prstGeom prst="star7">
            <a:avLst/>
          </a:prstGeom>
          <a:solidFill>
            <a:srgbClr val="FF0000"/>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a:latin typeface="Myriad Pro Cond" panose="020B0506030403020204" pitchFamily="34" charset="0"/>
              </a:rPr>
              <a:t>Update</a:t>
            </a:r>
            <a:endParaRPr lang="en-US" sz="933">
              <a:latin typeface="Myriad Pro Cond" panose="020B0506030403020204" pitchFamily="34" charset="0"/>
            </a:endParaRPr>
          </a:p>
        </p:txBody>
      </p:sp>
    </p:spTree>
    <p:extLst>
      <p:ext uri="{BB962C8B-B14F-4D97-AF65-F5344CB8AC3E}">
        <p14:creationId xmlns:p14="http://schemas.microsoft.com/office/powerpoint/2010/main" val="505593010"/>
      </p:ext>
    </p:extLst>
  </p:cSld>
  <p:clrMapOvr>
    <a:masterClrMapping/>
  </p:clrMapOvr>
  <p:transition spd="slow">
    <p:push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b="7070"/>
          <a:stretch/>
        </p:blipFill>
        <p:spPr>
          <a:xfrm>
            <a:off x="-24064" y="0"/>
            <a:ext cx="12004627" cy="6373091"/>
          </a:xfrm>
          <a:prstGeom prst="rect">
            <a:avLst/>
          </a:prstGeom>
        </p:spPr>
      </p:pic>
      <p:sp>
        <p:nvSpPr>
          <p:cNvPr id="5" name="Rectangle 4"/>
          <p:cNvSpPr/>
          <p:nvPr/>
        </p:nvSpPr>
        <p:spPr>
          <a:xfrm>
            <a:off x="7620000" y="0"/>
            <a:ext cx="457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lnSpc>
                <a:spcPct val="200000"/>
              </a:lnSpc>
            </a:pPr>
            <a:r>
              <a:rPr lang="en-US" sz="1400" noProof="1">
                <a:latin typeface="Myriad Pro" panose="020B0503030403020204" pitchFamily="34" charset="0"/>
              </a:rPr>
              <a:t>Cứ như thế cho đến khi hết</a:t>
            </a:r>
          </a:p>
          <a:p>
            <a:pPr algn="ctr">
              <a:lnSpc>
                <a:spcPct val="200000"/>
              </a:lnSpc>
            </a:pPr>
            <a:r>
              <a:rPr lang="en-US" sz="1400" b="1" noProof="1">
                <a:solidFill>
                  <a:srgbClr val="FFFF00"/>
                </a:solidFill>
                <a:latin typeface="Myriad Pro" panose="020B0503030403020204" pitchFamily="34" charset="0"/>
              </a:rPr>
              <a:t>Khung thời gian</a:t>
            </a:r>
          </a:p>
          <a:p>
            <a:pPr algn="ctr">
              <a:lnSpc>
                <a:spcPct val="200000"/>
              </a:lnSpc>
            </a:pPr>
            <a:r>
              <a:rPr lang="en-US" sz="1400" noProof="1">
                <a:solidFill>
                  <a:schemeClr val="bg1"/>
                </a:solidFill>
                <a:latin typeface="Myriad Pro" panose="020B0503030403020204" pitchFamily="34" charset="0"/>
              </a:rPr>
              <a:t>(2 </a:t>
            </a:r>
            <a:r>
              <a:rPr lang="vi-VN" sz="1400" noProof="1">
                <a:solidFill>
                  <a:schemeClr val="bg1"/>
                </a:solidFill>
                <a:latin typeface="Myriad Pro" panose="020B0503030403020204" pitchFamily="34" charset="0"/>
              </a:rPr>
              <a:t>tuần</a:t>
            </a:r>
            <a:r>
              <a:rPr lang="en-US" sz="1400" noProof="1">
                <a:solidFill>
                  <a:schemeClr val="bg1"/>
                </a:solidFill>
                <a:latin typeface="Myriad Pro" panose="020B0503030403020204" pitchFamily="34" charset="0"/>
              </a:rPr>
              <a:t>)</a:t>
            </a:r>
          </a:p>
          <a:p>
            <a:pPr algn="ctr">
              <a:lnSpc>
                <a:spcPct val="200000"/>
              </a:lnSpc>
            </a:pPr>
            <a:r>
              <a:rPr lang="en-US" sz="1400" noProof="1">
                <a:solidFill>
                  <a:schemeClr val="bg1"/>
                </a:solidFill>
                <a:latin typeface="Myriad Pro" panose="020B0503030403020204" pitchFamily="34" charset="0"/>
              </a:rPr>
              <a:t>Khoảng thời gian hoạt động này gọi là </a:t>
            </a:r>
            <a:r>
              <a:rPr lang="en-US" sz="3600" noProof="1">
                <a:solidFill>
                  <a:srgbClr val="FFC000"/>
                </a:solidFill>
                <a:latin typeface="Myriad Pro" panose="020B0503030403020204" pitchFamily="34" charset="0"/>
              </a:rPr>
              <a:t>Sprint </a:t>
            </a:r>
          </a:p>
          <a:p>
            <a:pPr algn="ctr">
              <a:lnSpc>
                <a:spcPct val="200000"/>
              </a:lnSpc>
            </a:pPr>
            <a:r>
              <a:rPr lang="en-US" sz="1400" noProof="1">
                <a:solidFill>
                  <a:schemeClr val="bg1"/>
                </a:solidFill>
                <a:latin typeface="Myriad Pro" panose="020B0503030403020204" pitchFamily="34" charset="0"/>
              </a:rPr>
              <a:t>Scrum hàm ý: chúng ta phải hết sức tập trung, chạy </a:t>
            </a:r>
            <a:r>
              <a:rPr lang="en-US" sz="1400" b="1" noProof="1">
                <a:solidFill>
                  <a:schemeClr val="bg1"/>
                </a:solidFill>
                <a:latin typeface="Myriad Pro" panose="020B0503030403020204" pitchFamily="34" charset="0"/>
              </a:rPr>
              <a:t>nước rút </a:t>
            </a:r>
            <a:r>
              <a:rPr lang="en-US" sz="1400" i="1" noProof="1">
                <a:solidFill>
                  <a:schemeClr val="bg1"/>
                </a:solidFill>
                <a:latin typeface="Myriad Pro" panose="020B0503030403020204" pitchFamily="34" charset="0"/>
              </a:rPr>
              <a:t>(sprint) </a:t>
            </a:r>
            <a:r>
              <a:rPr lang="en-US" sz="1400" noProof="1">
                <a:solidFill>
                  <a:schemeClr val="bg1"/>
                </a:solidFill>
                <a:latin typeface="Myriad Pro" panose="020B0503030403020204" pitchFamily="34" charset="0"/>
              </a:rPr>
              <a:t>để đạt được mục tiêu, rồi dừng lại lấy sức, rồi lại tiếp tục nước rút. </a:t>
            </a:r>
          </a:p>
        </p:txBody>
      </p:sp>
    </p:spTree>
    <p:extLst>
      <p:ext uri="{BB962C8B-B14F-4D97-AF65-F5344CB8AC3E}">
        <p14:creationId xmlns:p14="http://schemas.microsoft.com/office/powerpoint/2010/main" val="895873480"/>
      </p:ext>
    </p:extLst>
  </p:cSld>
  <p:clrMapOvr>
    <a:masterClrMapping/>
  </p:clrMapOvr>
  <p:transition spd="slow">
    <p:push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b="7677"/>
          <a:stretch/>
        </p:blipFill>
        <p:spPr>
          <a:xfrm>
            <a:off x="-24064" y="0"/>
            <a:ext cx="12004627" cy="6331527"/>
          </a:xfrm>
          <a:prstGeom prst="rect">
            <a:avLst/>
          </a:prstGeom>
        </p:spPr>
      </p:pic>
      <p:sp>
        <p:nvSpPr>
          <p:cNvPr id="5" name="Rectangle 4"/>
          <p:cNvSpPr/>
          <p:nvPr/>
        </p:nvSpPr>
        <p:spPr>
          <a:xfrm>
            <a:off x="8077200" y="0"/>
            <a:ext cx="41148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lnSpc>
                <a:spcPct val="200000"/>
              </a:lnSpc>
            </a:pPr>
            <a:r>
              <a:rPr lang="en-US" sz="1400" noProof="1">
                <a:latin typeface="Myriad Pro" panose="020B0503030403020204" pitchFamily="34" charset="0"/>
              </a:rPr>
              <a:t>Trong Sprint, </a:t>
            </a:r>
          </a:p>
          <a:p>
            <a:pPr algn="ctr">
              <a:lnSpc>
                <a:spcPct val="200000"/>
              </a:lnSpc>
            </a:pPr>
            <a:r>
              <a:rPr lang="en-US" sz="1400" noProof="1">
                <a:solidFill>
                  <a:schemeClr val="bg1"/>
                </a:solidFill>
                <a:latin typeface="Myriad Pro" panose="020B0503030403020204" pitchFamily="34" charset="0"/>
              </a:rPr>
              <a:t>khi cần thiết, Nhóm Phát triển cùng với </a:t>
            </a:r>
          </a:p>
          <a:p>
            <a:pPr algn="ctr">
              <a:lnSpc>
                <a:spcPct val="200000"/>
              </a:lnSpc>
            </a:pPr>
            <a:r>
              <a:rPr lang="en-US" sz="1400" noProof="1">
                <a:solidFill>
                  <a:schemeClr val="bg1"/>
                </a:solidFill>
                <a:latin typeface="Myriad Pro" panose="020B0503030403020204" pitchFamily="34" charset="0"/>
              </a:rPr>
              <a:t>Product Owner có thể phải ngồi họp để </a:t>
            </a:r>
          </a:p>
          <a:p>
            <a:pPr algn="ctr">
              <a:lnSpc>
                <a:spcPct val="200000"/>
              </a:lnSpc>
            </a:pPr>
            <a:r>
              <a:rPr lang="en-US" sz="3600" noProof="1">
                <a:solidFill>
                  <a:srgbClr val="FFC000"/>
                </a:solidFill>
                <a:latin typeface="Myriad Pro" panose="020B0503030403020204" pitchFamily="34" charset="0"/>
              </a:rPr>
              <a:t>Làm mịn </a:t>
            </a:r>
          </a:p>
          <a:p>
            <a:pPr algn="ctr">
              <a:lnSpc>
                <a:spcPct val="200000"/>
              </a:lnSpc>
            </a:pPr>
            <a:r>
              <a:rPr lang="en-US" sz="3600" noProof="1">
                <a:solidFill>
                  <a:srgbClr val="FFC000"/>
                </a:solidFill>
                <a:latin typeface="Myriad Pro" panose="020B0503030403020204" pitchFamily="34" charset="0"/>
              </a:rPr>
              <a:t>Product Backlog </a:t>
            </a:r>
          </a:p>
          <a:p>
            <a:pPr algn="ctr">
              <a:lnSpc>
                <a:spcPct val="200000"/>
              </a:lnSpc>
            </a:pPr>
            <a:r>
              <a:rPr lang="en-US" sz="1400" i="1" noProof="1">
                <a:solidFill>
                  <a:schemeClr val="bg1"/>
                </a:solidFill>
                <a:latin typeface="Myriad Pro" panose="020B0503030403020204" pitchFamily="34" charset="0"/>
              </a:rPr>
              <a:t>(thêm, bớt, sắp xếp lại, chi tiết hóa…)</a:t>
            </a:r>
          </a:p>
        </p:txBody>
      </p:sp>
      <p:cxnSp>
        <p:nvCxnSpPr>
          <p:cNvPr id="4" name="Straight Connector 3"/>
          <p:cNvCxnSpPr/>
          <p:nvPr/>
        </p:nvCxnSpPr>
        <p:spPr>
          <a:xfrm flipV="1">
            <a:off x="457200" y="4419600"/>
            <a:ext cx="0" cy="990600"/>
          </a:xfrm>
          <a:prstGeom prst="line">
            <a:avLst/>
          </a:prstGeom>
          <a:ln>
            <a:solidFill>
              <a:srgbClr val="FFC000"/>
            </a:solidFill>
            <a:tailEnd type="arrow"/>
          </a:ln>
        </p:spPr>
        <p:style>
          <a:lnRef idx="3">
            <a:schemeClr val="accent2"/>
          </a:lnRef>
          <a:fillRef idx="0">
            <a:schemeClr val="accent2"/>
          </a:fillRef>
          <a:effectRef idx="2">
            <a:schemeClr val="accent2"/>
          </a:effectRef>
          <a:fontRef idx="minor">
            <a:schemeClr val="tx1"/>
          </a:fontRef>
        </p:style>
      </p:cxnSp>
      <p:cxnSp>
        <p:nvCxnSpPr>
          <p:cNvPr id="6" name="Straight Connector 5"/>
          <p:cNvCxnSpPr/>
          <p:nvPr/>
        </p:nvCxnSpPr>
        <p:spPr>
          <a:xfrm flipH="1">
            <a:off x="457200" y="5410200"/>
            <a:ext cx="7620000" cy="0"/>
          </a:xfrm>
          <a:prstGeom prst="line">
            <a:avLst/>
          </a:prstGeom>
          <a:ln>
            <a:solidFill>
              <a:srgbClr val="FFC000"/>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8" name="Oval 7"/>
          <p:cNvSpPr/>
          <p:nvPr/>
        </p:nvSpPr>
        <p:spPr>
          <a:xfrm>
            <a:off x="7950869" y="5295900"/>
            <a:ext cx="228600" cy="2286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rgbClr val="FFC000"/>
              </a:solidFill>
            </a:endParaRPr>
          </a:p>
        </p:txBody>
      </p:sp>
    </p:spTree>
    <p:extLst>
      <p:ext uri="{BB962C8B-B14F-4D97-AF65-F5344CB8AC3E}">
        <p14:creationId xmlns:p14="http://schemas.microsoft.com/office/powerpoint/2010/main" val="1587992726"/>
      </p:ext>
    </p:extLst>
  </p:cSld>
  <p:clrMapOvr>
    <a:masterClrMapping/>
  </p:clrMapOvr>
  <p:transition spd="slow">
    <p:push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cstate="print">
            <a:extLst>
              <a:ext uri="{28A0092B-C50C-407E-A947-70E740481C1C}">
                <a14:useLocalDpi xmlns:a14="http://schemas.microsoft.com/office/drawing/2010/main" val="0"/>
              </a:ext>
            </a:extLst>
          </a:blip>
          <a:srcRect b="7070"/>
          <a:stretch/>
        </p:blipFill>
        <p:spPr>
          <a:xfrm>
            <a:off x="-24064" y="0"/>
            <a:ext cx="12004627" cy="6373091"/>
          </a:xfrm>
          <a:prstGeom prst="rect">
            <a:avLst/>
          </a:prstGeom>
        </p:spPr>
      </p:pic>
      <p:sp>
        <p:nvSpPr>
          <p:cNvPr id="5" name="Rectangle 4"/>
          <p:cNvSpPr/>
          <p:nvPr/>
        </p:nvSpPr>
        <p:spPr>
          <a:xfrm>
            <a:off x="9525000" y="0"/>
            <a:ext cx="2667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lnSpc>
                <a:spcPct val="200000"/>
              </a:lnSpc>
            </a:pPr>
            <a:r>
              <a:rPr lang="en-US" sz="1400">
                <a:solidFill>
                  <a:schemeClr val="bg1"/>
                </a:solidFill>
                <a:latin typeface="Myriad Pro" panose="020B0503030403020204" pitchFamily="34" charset="0"/>
              </a:rPr>
              <a:t>Hết mỗi Sprint, </a:t>
            </a:r>
          </a:p>
          <a:p>
            <a:pPr algn="ctr">
              <a:lnSpc>
                <a:spcPct val="200000"/>
              </a:lnSpc>
            </a:pPr>
            <a:r>
              <a:rPr lang="en-US" sz="1400">
                <a:solidFill>
                  <a:schemeClr val="bg1"/>
                </a:solidFill>
                <a:latin typeface="Myriad Pro" panose="020B0503030403020204" pitchFamily="34" charset="0"/>
              </a:rPr>
              <a:t>Nhóm Phát triển cho ra</a:t>
            </a:r>
          </a:p>
          <a:p>
            <a:pPr algn="ctr">
              <a:lnSpc>
                <a:spcPct val="200000"/>
              </a:lnSpc>
            </a:pPr>
            <a:r>
              <a:rPr lang="en-US" sz="2000">
                <a:solidFill>
                  <a:srgbClr val="FFC000"/>
                </a:solidFill>
                <a:latin typeface="Myriad Pro" panose="020B0503030403020204" pitchFamily="34" charset="0"/>
              </a:rPr>
              <a:t>GÓI SẢN PHẨM </a:t>
            </a:r>
          </a:p>
          <a:p>
            <a:pPr algn="ctr">
              <a:lnSpc>
                <a:spcPct val="200000"/>
              </a:lnSpc>
            </a:pPr>
            <a:r>
              <a:rPr lang="en-US" sz="2000">
                <a:solidFill>
                  <a:srgbClr val="FFC000"/>
                </a:solidFill>
                <a:latin typeface="Myriad Pro" panose="020B0503030403020204" pitchFamily="34" charset="0"/>
              </a:rPr>
              <a:t>CHẤT LƯỢNG CAO</a:t>
            </a:r>
          </a:p>
          <a:p>
            <a:pPr algn="ctr">
              <a:lnSpc>
                <a:spcPct val="200000"/>
              </a:lnSpc>
            </a:pPr>
            <a:r>
              <a:rPr lang="en-US" sz="1400">
                <a:solidFill>
                  <a:schemeClr val="bg1"/>
                </a:solidFill>
                <a:latin typeface="Myriad Pro" panose="020B0503030403020204" pitchFamily="34" charset="0"/>
              </a:rPr>
              <a:t>Đều như vắt chanh!</a:t>
            </a:r>
          </a:p>
        </p:txBody>
      </p:sp>
      <p:cxnSp>
        <p:nvCxnSpPr>
          <p:cNvPr id="6" name="Straight Connector 5"/>
          <p:cNvCxnSpPr/>
          <p:nvPr/>
        </p:nvCxnSpPr>
        <p:spPr>
          <a:xfrm flipH="1">
            <a:off x="9296400" y="3429000"/>
            <a:ext cx="533400" cy="0"/>
          </a:xfrm>
          <a:prstGeom prst="line">
            <a:avLst/>
          </a:prstGeom>
          <a:ln>
            <a:solidFill>
              <a:srgbClr val="FFC000"/>
            </a:solidFill>
            <a:tailEnd type="arrow"/>
          </a:ln>
        </p:spPr>
        <p:style>
          <a:lnRef idx="3">
            <a:schemeClr val="accent2"/>
          </a:lnRef>
          <a:fillRef idx="0">
            <a:schemeClr val="accent2"/>
          </a:fillRef>
          <a:effectRef idx="2">
            <a:schemeClr val="accent2"/>
          </a:effectRef>
          <a:fontRef idx="minor">
            <a:schemeClr val="tx1"/>
          </a:fontRef>
        </p:style>
      </p:cxnSp>
      <p:sp>
        <p:nvSpPr>
          <p:cNvPr id="7" name="Oval 6"/>
          <p:cNvSpPr/>
          <p:nvPr/>
        </p:nvSpPr>
        <p:spPr>
          <a:xfrm>
            <a:off x="9753600" y="3336760"/>
            <a:ext cx="192504" cy="192504"/>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rgbClr val="FFC000"/>
              </a:solidFill>
            </a:endParaRPr>
          </a:p>
        </p:txBody>
      </p:sp>
    </p:spTree>
    <p:extLst>
      <p:ext uri="{BB962C8B-B14F-4D97-AF65-F5344CB8AC3E}">
        <p14:creationId xmlns:p14="http://schemas.microsoft.com/office/powerpoint/2010/main" val="1024027583"/>
      </p:ext>
    </p:extLst>
  </p:cSld>
  <p:clrMapOvr>
    <a:masterClrMapping/>
  </p:clrMapOvr>
  <p:transition spd="slow">
    <p:push dir="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2" cstate="print">
            <a:extLst>
              <a:ext uri="{28A0092B-C50C-407E-A947-70E740481C1C}">
                <a14:useLocalDpi xmlns:a14="http://schemas.microsoft.com/office/drawing/2010/main" val="0"/>
              </a:ext>
            </a:extLst>
          </a:blip>
          <a:srcRect b="7070"/>
          <a:stretch/>
        </p:blipFill>
        <p:spPr>
          <a:xfrm>
            <a:off x="-24064" y="0"/>
            <a:ext cx="12004627" cy="6373091"/>
          </a:xfrm>
          <a:prstGeom prst="rect">
            <a:avLst/>
          </a:prstGeom>
        </p:spPr>
      </p:pic>
      <p:sp>
        <p:nvSpPr>
          <p:cNvPr id="5" name="Rectangle 4"/>
          <p:cNvSpPr/>
          <p:nvPr/>
        </p:nvSpPr>
        <p:spPr>
          <a:xfrm>
            <a:off x="7848600" y="2590800"/>
            <a:ext cx="4267200" cy="4267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lnSpc>
                <a:spcPct val="200000"/>
              </a:lnSpc>
            </a:pPr>
            <a:r>
              <a:rPr lang="en-US" sz="2100">
                <a:solidFill>
                  <a:schemeClr val="bg1"/>
                </a:solidFill>
                <a:latin typeface="Myriad Pro" panose="020B0503030403020204" pitchFamily="34" charset="0"/>
              </a:rPr>
              <a:t>Cuối Sprint, Nhóm Phát triển</a:t>
            </a:r>
          </a:p>
          <a:p>
            <a:pPr algn="ctr">
              <a:lnSpc>
                <a:spcPct val="200000"/>
              </a:lnSpc>
            </a:pPr>
            <a:r>
              <a:rPr lang="en-US" sz="2100">
                <a:solidFill>
                  <a:schemeClr val="bg1"/>
                </a:solidFill>
                <a:latin typeface="Myriad Pro" panose="020B0503030403020204" pitchFamily="34" charset="0"/>
              </a:rPr>
              <a:t>Cùng Product Owner </a:t>
            </a:r>
            <a:r>
              <a:rPr lang="en-US" sz="2800">
                <a:solidFill>
                  <a:srgbClr val="FFC000"/>
                </a:solidFill>
                <a:latin typeface="Myriad Pro" panose="020B0503030403020204" pitchFamily="34" charset="0"/>
              </a:rPr>
              <a:t>nghiệm thu </a:t>
            </a:r>
            <a:r>
              <a:rPr lang="en-US" sz="2100">
                <a:solidFill>
                  <a:schemeClr val="bg1"/>
                </a:solidFill>
                <a:latin typeface="Myriad Pro" panose="020B0503030403020204" pitchFamily="34" charset="0"/>
              </a:rPr>
              <a:t>kết quả của Sprint, </a:t>
            </a:r>
          </a:p>
          <a:p>
            <a:pPr algn="ctr">
              <a:lnSpc>
                <a:spcPct val="200000"/>
              </a:lnSpc>
            </a:pPr>
            <a:r>
              <a:rPr lang="en-US" sz="2100">
                <a:solidFill>
                  <a:schemeClr val="bg1"/>
                </a:solidFill>
                <a:latin typeface="Myriad Pro" panose="020B0503030403020204" pitchFamily="34" charset="0"/>
              </a:rPr>
              <a:t>thật chi tiết  và vui vẻ trong buổi </a:t>
            </a:r>
            <a:r>
              <a:rPr lang="en-US" sz="3600">
                <a:solidFill>
                  <a:srgbClr val="FFC000"/>
                </a:solidFill>
                <a:latin typeface="Myriad Pro" panose="020B0503030403020204" pitchFamily="34" charset="0"/>
              </a:rPr>
              <a:t>Sơ kết Sprint</a:t>
            </a:r>
            <a:r>
              <a:rPr lang="en-US" sz="2100">
                <a:solidFill>
                  <a:schemeClr val="bg1"/>
                </a:solidFill>
                <a:latin typeface="Myriad Pro" panose="020B0503030403020204" pitchFamily="34" charset="0"/>
              </a:rPr>
              <a:t>.</a:t>
            </a:r>
          </a:p>
        </p:txBody>
      </p:sp>
      <p:grpSp>
        <p:nvGrpSpPr>
          <p:cNvPr id="8" name="Group 7"/>
          <p:cNvGrpSpPr/>
          <p:nvPr/>
        </p:nvGrpSpPr>
        <p:grpSpPr>
          <a:xfrm>
            <a:off x="11541691" y="1600200"/>
            <a:ext cx="304800" cy="2133600"/>
            <a:chOff x="11541690" y="1600200"/>
            <a:chExt cx="304800" cy="2133600"/>
          </a:xfrm>
        </p:grpSpPr>
        <p:cxnSp>
          <p:nvCxnSpPr>
            <p:cNvPr id="10" name="Straight Connector 9"/>
            <p:cNvCxnSpPr/>
            <p:nvPr/>
          </p:nvCxnSpPr>
          <p:spPr>
            <a:xfrm flipH="1">
              <a:off x="11541690" y="1611775"/>
              <a:ext cx="304800" cy="0"/>
            </a:xfrm>
            <a:prstGeom prst="line">
              <a:avLst/>
            </a:prstGeom>
            <a:ln>
              <a:solidFill>
                <a:srgbClr val="FFC000"/>
              </a:solidFill>
              <a:tailEnd type="arrow"/>
            </a:ln>
          </p:spPr>
          <p:style>
            <a:lnRef idx="3">
              <a:schemeClr val="accent2"/>
            </a:lnRef>
            <a:fillRef idx="0">
              <a:schemeClr val="accent2"/>
            </a:fillRef>
            <a:effectRef idx="2">
              <a:schemeClr val="accent2"/>
            </a:effectRef>
            <a:fontRef idx="minor">
              <a:schemeClr val="tx1"/>
            </a:fontRef>
          </p:style>
        </p:cxnSp>
        <p:cxnSp>
          <p:nvCxnSpPr>
            <p:cNvPr id="7" name="Straight Connector 6"/>
            <p:cNvCxnSpPr/>
            <p:nvPr/>
          </p:nvCxnSpPr>
          <p:spPr>
            <a:xfrm flipV="1">
              <a:off x="11846490" y="1600200"/>
              <a:ext cx="0" cy="2133600"/>
            </a:xfrm>
            <a:prstGeom prst="line">
              <a:avLst/>
            </a:prstGeom>
            <a:ln>
              <a:solidFill>
                <a:srgbClr val="FFC000"/>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grpSp>
      <p:sp>
        <p:nvSpPr>
          <p:cNvPr id="11" name="Oval 10"/>
          <p:cNvSpPr/>
          <p:nvPr/>
        </p:nvSpPr>
        <p:spPr>
          <a:xfrm>
            <a:off x="11751963" y="3581400"/>
            <a:ext cx="228600" cy="2286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rgbClr val="FFC000"/>
              </a:solidFill>
            </a:endParaRPr>
          </a:p>
        </p:txBody>
      </p:sp>
    </p:spTree>
    <p:extLst>
      <p:ext uri="{BB962C8B-B14F-4D97-AF65-F5344CB8AC3E}">
        <p14:creationId xmlns:p14="http://schemas.microsoft.com/office/powerpoint/2010/main" val="995234140"/>
      </p:ext>
    </p:extLst>
  </p:cSld>
  <p:clrMapOvr>
    <a:masterClrMapping/>
  </p:clrMapOvr>
  <p:transition spd="slow">
    <p:push dir="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b="8017"/>
          <a:stretch/>
        </p:blipFill>
        <p:spPr>
          <a:xfrm>
            <a:off x="-12032" y="0"/>
            <a:ext cx="12004627" cy="6308203"/>
          </a:xfrm>
          <a:prstGeom prst="rect">
            <a:avLst/>
          </a:prstGeom>
        </p:spPr>
      </p:pic>
      <p:sp>
        <p:nvSpPr>
          <p:cNvPr id="5" name="Rectangle 4"/>
          <p:cNvSpPr/>
          <p:nvPr/>
        </p:nvSpPr>
        <p:spPr>
          <a:xfrm>
            <a:off x="0" y="5619751"/>
            <a:ext cx="12192000" cy="12342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pPr algn="ctr"/>
            <a:r>
              <a:rPr lang="en-US" sz="1400">
                <a:latin typeface="Myriad Pro" panose="020B0503030403020204" pitchFamily="34" charset="0"/>
              </a:rPr>
              <a:t>Chưa xong, còn phải ngồi lại xem thời gian vừa rồi  </a:t>
            </a:r>
          </a:p>
          <a:p>
            <a:pPr algn="ctr"/>
            <a:r>
              <a:rPr lang="en-US" sz="1400" b="1">
                <a:latin typeface="Myriad Pro" panose="020B0503030403020204" pitchFamily="34" charset="0"/>
              </a:rPr>
              <a:t>làm việc có</a:t>
            </a:r>
            <a:r>
              <a:rPr lang="en-US" sz="1400">
                <a:latin typeface="Myriad Pro" panose="020B0503030403020204" pitchFamily="34" charset="0"/>
              </a:rPr>
              <a:t> </a:t>
            </a:r>
            <a:r>
              <a:rPr lang="en-US" sz="1400" b="1">
                <a:latin typeface="Myriad Pro" panose="020B0503030403020204" pitchFamily="34" charset="0"/>
              </a:rPr>
              <a:t>ỔN không</a:t>
            </a:r>
            <a:r>
              <a:rPr lang="en-US" sz="1400">
                <a:latin typeface="Myriad Pro" panose="020B0503030403020204" pitchFamily="34" charset="0"/>
              </a:rPr>
              <a:t>, </a:t>
            </a:r>
            <a:r>
              <a:rPr lang="en-US" sz="1400" b="1">
                <a:latin typeface="Myriad Pro" panose="020B0503030403020204" pitchFamily="34" charset="0"/>
              </a:rPr>
              <a:t>có thể làm tốt hơn không, </a:t>
            </a:r>
            <a:r>
              <a:rPr lang="en-US" sz="1400">
                <a:latin typeface="Myriad Pro" panose="020B0503030403020204" pitchFamily="34" charset="0"/>
              </a:rPr>
              <a:t>cố tìm bằng được cái gì đó để </a:t>
            </a:r>
            <a:r>
              <a:rPr lang="en-US" sz="1400" b="1">
                <a:latin typeface="Myriad Pro" panose="020B0503030403020204" pitchFamily="34" charset="0"/>
              </a:rPr>
              <a:t>CẢI TIẾN </a:t>
            </a:r>
            <a:r>
              <a:rPr lang="en-US" sz="1400">
                <a:latin typeface="Myriad Pro" panose="020B0503030403020204" pitchFamily="34" charset="0"/>
              </a:rPr>
              <a:t>cho tháng tiếp theo. Phiên họp bắt buộc này có tên</a:t>
            </a:r>
          </a:p>
          <a:p>
            <a:pPr algn="ctr"/>
            <a:r>
              <a:rPr lang="en-US" sz="1400">
                <a:latin typeface="Myriad Pro" panose="020B0503030403020204" pitchFamily="34" charset="0"/>
              </a:rPr>
              <a:t> </a:t>
            </a:r>
            <a:r>
              <a:rPr lang="en-US" sz="3200">
                <a:solidFill>
                  <a:srgbClr val="FFC000"/>
                </a:solidFill>
                <a:latin typeface="Myriad Pro" panose="020B0503030403020204" pitchFamily="34" charset="0"/>
              </a:rPr>
              <a:t>Cải tiến Sprint</a:t>
            </a:r>
            <a:r>
              <a:rPr lang="en-US" sz="1400">
                <a:latin typeface="Myriad Pro" panose="020B0503030403020204" pitchFamily="34" charset="0"/>
              </a:rPr>
              <a:t>.</a:t>
            </a:r>
          </a:p>
        </p:txBody>
      </p:sp>
      <p:grpSp>
        <p:nvGrpSpPr>
          <p:cNvPr id="11" name="Group 10"/>
          <p:cNvGrpSpPr/>
          <p:nvPr/>
        </p:nvGrpSpPr>
        <p:grpSpPr>
          <a:xfrm>
            <a:off x="8850775" y="5334000"/>
            <a:ext cx="1828800" cy="1111184"/>
            <a:chOff x="8850775" y="5334000"/>
            <a:chExt cx="1828800" cy="1111184"/>
          </a:xfrm>
        </p:grpSpPr>
        <p:cxnSp>
          <p:nvCxnSpPr>
            <p:cNvPr id="10" name="Straight Connector 9"/>
            <p:cNvCxnSpPr/>
            <p:nvPr/>
          </p:nvCxnSpPr>
          <p:spPr>
            <a:xfrm flipV="1">
              <a:off x="10668000" y="5334000"/>
              <a:ext cx="1" cy="1094787"/>
            </a:xfrm>
            <a:prstGeom prst="line">
              <a:avLst/>
            </a:prstGeom>
            <a:ln>
              <a:solidFill>
                <a:srgbClr val="FFC000"/>
              </a:solidFill>
              <a:tailEnd type="arrow"/>
            </a:ln>
          </p:spPr>
          <p:style>
            <a:lnRef idx="3">
              <a:schemeClr val="accent2"/>
            </a:lnRef>
            <a:fillRef idx="0">
              <a:schemeClr val="accent2"/>
            </a:fillRef>
            <a:effectRef idx="2">
              <a:schemeClr val="accent2"/>
            </a:effectRef>
            <a:fontRef idx="minor">
              <a:schemeClr val="tx1"/>
            </a:fontRef>
          </p:style>
        </p:cxnSp>
        <p:cxnSp>
          <p:nvCxnSpPr>
            <p:cNvPr id="8" name="Straight Connector 7"/>
            <p:cNvCxnSpPr/>
            <p:nvPr/>
          </p:nvCxnSpPr>
          <p:spPr>
            <a:xfrm flipH="1">
              <a:off x="8850775" y="6445184"/>
              <a:ext cx="1828800" cy="0"/>
            </a:xfrm>
            <a:prstGeom prst="line">
              <a:avLst/>
            </a:prstGeom>
            <a:ln>
              <a:solidFill>
                <a:srgbClr val="FFC000"/>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grpSp>
      <p:sp>
        <p:nvSpPr>
          <p:cNvPr id="12" name="Oval 11"/>
          <p:cNvSpPr/>
          <p:nvPr/>
        </p:nvSpPr>
        <p:spPr>
          <a:xfrm>
            <a:off x="8838744" y="6324600"/>
            <a:ext cx="228600" cy="2286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rgbClr val="FFC000"/>
              </a:solidFill>
            </a:endParaRPr>
          </a:p>
        </p:txBody>
      </p:sp>
    </p:spTree>
    <p:extLst>
      <p:ext uri="{BB962C8B-B14F-4D97-AF65-F5344CB8AC3E}">
        <p14:creationId xmlns:p14="http://schemas.microsoft.com/office/powerpoint/2010/main" val="2021303708"/>
      </p:ext>
    </p:extLst>
  </p:cSld>
  <p:clrMapOvr>
    <a:masterClrMapping/>
  </p:clrMapOvr>
  <p:transition spd="slow">
    <p:push dir="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2" cstate="print">
            <a:extLst>
              <a:ext uri="{28A0092B-C50C-407E-A947-70E740481C1C}">
                <a14:useLocalDpi xmlns:a14="http://schemas.microsoft.com/office/drawing/2010/main" val="0"/>
              </a:ext>
            </a:extLst>
          </a:blip>
          <a:srcRect b="6869"/>
          <a:stretch/>
        </p:blipFill>
        <p:spPr>
          <a:xfrm>
            <a:off x="-24064" y="0"/>
            <a:ext cx="12004627" cy="6386945"/>
          </a:xfrm>
          <a:prstGeom prst="rect">
            <a:avLst/>
          </a:prstGeom>
        </p:spPr>
      </p:pic>
      <p:sp>
        <p:nvSpPr>
          <p:cNvPr id="5" name="Rectangle 4"/>
          <p:cNvSpPr/>
          <p:nvPr/>
        </p:nvSpPr>
        <p:spPr>
          <a:xfrm>
            <a:off x="0" y="5670884"/>
            <a:ext cx="12192000" cy="118711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lnSpc>
                <a:spcPct val="200000"/>
              </a:lnSpc>
            </a:pPr>
            <a:r>
              <a:rPr lang="en-US" sz="2400" noProof="1"/>
              <a:t>Rồi LẶP lại như thế, </a:t>
            </a:r>
            <a:r>
              <a:rPr lang="en-US" sz="2400" noProof="1">
                <a:solidFill>
                  <a:srgbClr val="FFC000"/>
                </a:solidFill>
              </a:rPr>
              <a:t>lặp đi lặp lại </a:t>
            </a:r>
            <a:r>
              <a:rPr lang="en-US" sz="2400" noProof="1"/>
              <a:t>cho tới khi nào hoàn thành nhiệm vụ phát triển d</a:t>
            </a:r>
            <a:r>
              <a:rPr lang="en-US" sz="2400" noProof="1" smtClean="0"/>
              <a:t>ự </a:t>
            </a:r>
            <a:r>
              <a:rPr lang="en-US" sz="2400" noProof="1"/>
              <a:t>án.</a:t>
            </a:r>
          </a:p>
        </p:txBody>
      </p:sp>
      <p:cxnSp>
        <p:nvCxnSpPr>
          <p:cNvPr id="10" name="Straight Connector 9"/>
          <p:cNvCxnSpPr/>
          <p:nvPr/>
        </p:nvCxnSpPr>
        <p:spPr>
          <a:xfrm flipV="1">
            <a:off x="609600" y="4648200"/>
            <a:ext cx="0" cy="914400"/>
          </a:xfrm>
          <a:prstGeom prst="line">
            <a:avLst/>
          </a:prstGeom>
          <a:ln>
            <a:solidFill>
              <a:srgbClr val="FFC000"/>
            </a:solidFill>
            <a:tailEnd type="arrow"/>
          </a:ln>
        </p:spPr>
        <p:style>
          <a:lnRef idx="3">
            <a:schemeClr val="accent2"/>
          </a:lnRef>
          <a:fillRef idx="0">
            <a:schemeClr val="accent2"/>
          </a:fillRef>
          <a:effectRef idx="2">
            <a:schemeClr val="accent2"/>
          </a:effectRef>
          <a:fontRef idx="minor">
            <a:schemeClr val="tx1"/>
          </a:fontRef>
        </p:style>
      </p:cxnSp>
      <p:cxnSp>
        <p:nvCxnSpPr>
          <p:cNvPr id="19" name="Straight Connector 18"/>
          <p:cNvCxnSpPr/>
          <p:nvPr/>
        </p:nvCxnSpPr>
        <p:spPr>
          <a:xfrm flipH="1">
            <a:off x="609602" y="5562600"/>
            <a:ext cx="9296399" cy="0"/>
          </a:xfrm>
          <a:prstGeom prst="line">
            <a:avLst/>
          </a:prstGeom>
          <a:ln>
            <a:solidFill>
              <a:srgbClr val="FFC000"/>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7" name="Oval 6"/>
          <p:cNvSpPr/>
          <p:nvPr/>
        </p:nvSpPr>
        <p:spPr>
          <a:xfrm>
            <a:off x="9893967" y="5454316"/>
            <a:ext cx="228600" cy="2286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rgbClr val="FFC000"/>
              </a:solidFill>
            </a:endParaRPr>
          </a:p>
        </p:txBody>
      </p:sp>
    </p:spTree>
    <p:extLst>
      <p:ext uri="{BB962C8B-B14F-4D97-AF65-F5344CB8AC3E}">
        <p14:creationId xmlns:p14="http://schemas.microsoft.com/office/powerpoint/2010/main" val="1374600938"/>
      </p:ext>
    </p:extLst>
  </p:cSld>
  <p:clrMapOvr>
    <a:masterClrMapping/>
  </p:clrMapOvr>
  <p:transition spd="slow">
    <p:push dir="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cstate="print">
            <a:extLst>
              <a:ext uri="{28A0092B-C50C-407E-A947-70E740481C1C}">
                <a14:useLocalDpi xmlns:a14="http://schemas.microsoft.com/office/drawing/2010/main" val="0"/>
              </a:ext>
            </a:extLst>
          </a:blip>
          <a:srcRect b="19592"/>
          <a:stretch/>
        </p:blipFill>
        <p:spPr>
          <a:xfrm>
            <a:off x="-96812" y="914400"/>
            <a:ext cx="12004627" cy="5514387"/>
          </a:xfrm>
          <a:prstGeom prst="rect">
            <a:avLst/>
          </a:prstGeom>
        </p:spPr>
      </p:pic>
      <p:sp>
        <p:nvSpPr>
          <p:cNvPr id="5" name="Rectangle 4"/>
          <p:cNvSpPr/>
          <p:nvPr/>
        </p:nvSpPr>
        <p:spPr>
          <a:xfrm>
            <a:off x="2209801" y="268706"/>
            <a:ext cx="7391400" cy="1636295"/>
          </a:xfrm>
          <a:prstGeom prst="rect">
            <a:avLst/>
          </a:prstGeom>
          <a:solidFill>
            <a:schemeClr val="tx1"/>
          </a:solidFill>
        </p:spPr>
        <p:style>
          <a:lnRef idx="0">
            <a:schemeClr val="dk1"/>
          </a:lnRef>
          <a:fillRef idx="3">
            <a:schemeClr val="dk1"/>
          </a:fillRef>
          <a:effectRef idx="3">
            <a:schemeClr val="dk1"/>
          </a:effectRef>
          <a:fontRef idx="minor">
            <a:schemeClr val="lt1"/>
          </a:fontRef>
        </p:style>
        <p:txBody>
          <a:bodyPr rtlCol="0" anchor="t"/>
          <a:lstStyle/>
          <a:p>
            <a:pPr algn="ctr"/>
            <a:r>
              <a:rPr lang="en-US" sz="1400" noProof="1">
                <a:latin typeface="Myriad Pro" panose="020B0503030403020204" pitchFamily="34" charset="0"/>
              </a:rPr>
              <a:t>Trong suốt quá trình hoạt động, </a:t>
            </a:r>
          </a:p>
          <a:p>
            <a:pPr algn="ctr"/>
            <a:r>
              <a:rPr lang="en-US" sz="3200" noProof="1">
                <a:solidFill>
                  <a:srgbClr val="FFC000"/>
                </a:solidFill>
                <a:latin typeface="Myriad Pro" panose="020B0503030403020204" pitchFamily="34" charset="0"/>
              </a:rPr>
              <a:t>ScrumMaster</a:t>
            </a:r>
            <a:r>
              <a:rPr lang="en-US" sz="1400" noProof="1">
                <a:latin typeface="Myriad Pro" panose="020B0503030403020204" pitchFamily="34" charset="0"/>
              </a:rPr>
              <a:t> tổ chức các cuộc họp, tháo gỡ khó khăn, đảm bảo các bên liên quan làm việc đúng quy tắc và hiệu quả nhất. </a:t>
            </a:r>
          </a:p>
          <a:p>
            <a:pPr algn="ctr"/>
            <a:r>
              <a:rPr lang="en-US" sz="1400" noProof="1">
                <a:latin typeface="Myriad Pro" panose="020B0503030403020204" pitchFamily="34" charset="0"/>
              </a:rPr>
              <a:t>Đây là một trong ba vai trò không thể thiếu trong một </a:t>
            </a:r>
            <a:r>
              <a:rPr lang="en-US" sz="1400" noProof="1">
                <a:solidFill>
                  <a:srgbClr val="FFC000"/>
                </a:solidFill>
                <a:latin typeface="Myriad Pro" panose="020B0503030403020204" pitchFamily="34" charset="0"/>
              </a:rPr>
              <a:t>Nhóm Scrum</a:t>
            </a:r>
            <a:r>
              <a:rPr lang="en-US" sz="1400" noProof="1">
                <a:latin typeface="Myriad Pro" panose="020B0503030403020204" pitchFamily="34" charset="0"/>
              </a:rPr>
              <a:t>. </a:t>
            </a:r>
          </a:p>
        </p:txBody>
      </p:sp>
      <p:grpSp>
        <p:nvGrpSpPr>
          <p:cNvPr id="7" name="Group 6"/>
          <p:cNvGrpSpPr/>
          <p:nvPr/>
        </p:nvGrpSpPr>
        <p:grpSpPr>
          <a:xfrm rot="10800000">
            <a:off x="1371601" y="759458"/>
            <a:ext cx="997423" cy="307343"/>
            <a:chOff x="8850775" y="5334000"/>
            <a:chExt cx="1828800" cy="1111184"/>
          </a:xfrm>
        </p:grpSpPr>
        <p:cxnSp>
          <p:nvCxnSpPr>
            <p:cNvPr id="8" name="Straight Connector 7"/>
            <p:cNvCxnSpPr/>
            <p:nvPr/>
          </p:nvCxnSpPr>
          <p:spPr>
            <a:xfrm flipV="1">
              <a:off x="10668000" y="5334000"/>
              <a:ext cx="1" cy="1094787"/>
            </a:xfrm>
            <a:prstGeom prst="line">
              <a:avLst/>
            </a:prstGeom>
            <a:ln>
              <a:solidFill>
                <a:srgbClr val="FFC000"/>
              </a:solidFill>
              <a:tailEnd type="arrow"/>
            </a:ln>
          </p:spPr>
          <p:style>
            <a:lnRef idx="3">
              <a:schemeClr val="accent2"/>
            </a:lnRef>
            <a:fillRef idx="0">
              <a:schemeClr val="accent2"/>
            </a:fillRef>
            <a:effectRef idx="2">
              <a:schemeClr val="accent2"/>
            </a:effectRef>
            <a:fontRef idx="minor">
              <a:schemeClr val="tx1"/>
            </a:fontRef>
          </p:style>
        </p:cxnSp>
        <p:cxnSp>
          <p:nvCxnSpPr>
            <p:cNvPr id="9" name="Straight Connector 8"/>
            <p:cNvCxnSpPr/>
            <p:nvPr/>
          </p:nvCxnSpPr>
          <p:spPr>
            <a:xfrm flipH="1">
              <a:off x="8850775" y="6445184"/>
              <a:ext cx="1828800" cy="0"/>
            </a:xfrm>
            <a:prstGeom prst="line">
              <a:avLst/>
            </a:prstGeom>
            <a:ln>
              <a:solidFill>
                <a:srgbClr val="FFC000"/>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grpSp>
      <p:sp>
        <p:nvSpPr>
          <p:cNvPr id="11" name="Oval 10"/>
          <p:cNvSpPr/>
          <p:nvPr/>
        </p:nvSpPr>
        <p:spPr>
          <a:xfrm>
            <a:off x="2133600" y="661736"/>
            <a:ext cx="228600" cy="2286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rgbClr val="FFC000"/>
              </a:solidFill>
            </a:endParaRPr>
          </a:p>
        </p:txBody>
      </p:sp>
    </p:spTree>
    <p:extLst>
      <p:ext uri="{BB962C8B-B14F-4D97-AF65-F5344CB8AC3E}">
        <p14:creationId xmlns:p14="http://schemas.microsoft.com/office/powerpoint/2010/main" val="572132557"/>
      </p:ext>
    </p:extLst>
  </p:cSld>
  <p:clrMapOvr>
    <a:masterClrMapping/>
  </p:clrMapOvr>
  <p:transition spd="slow">
    <p:push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15B81F1-D3D8-4F06-842C-215C425BB40B}"/>
              </a:ext>
            </a:extLst>
          </p:cNvPr>
          <p:cNvSpPr>
            <a:spLocks noGrp="1"/>
          </p:cNvSpPr>
          <p:nvPr>
            <p:ph type="title"/>
          </p:nvPr>
        </p:nvSpPr>
        <p:spPr/>
        <p:txBody>
          <a:bodyPr>
            <a:normAutofit/>
          </a:bodyPr>
          <a:lstStyle/>
          <a:p>
            <a:r>
              <a:rPr lang="en-US" dirty="0" err="1" smtClean="0"/>
              <a:t>Kết</a:t>
            </a:r>
            <a:r>
              <a:rPr lang="en-US" dirty="0" smtClean="0"/>
              <a:t> </a:t>
            </a:r>
            <a:r>
              <a:rPr lang="en-US" dirty="0" err="1" smtClean="0"/>
              <a:t>thúc</a:t>
            </a:r>
            <a:r>
              <a:rPr lang="en-US" dirty="0" smtClean="0"/>
              <a:t> </a:t>
            </a:r>
            <a:r>
              <a:rPr lang="en-US" dirty="0" err="1" smtClean="0"/>
              <a:t>dự</a:t>
            </a:r>
            <a:r>
              <a:rPr lang="en-US" dirty="0" smtClean="0"/>
              <a:t> </a:t>
            </a:r>
            <a:r>
              <a:rPr lang="en-US" dirty="0" err="1" smtClean="0"/>
              <a:t>án</a:t>
            </a:r>
            <a:r>
              <a:rPr lang="en-US" dirty="0" smtClean="0"/>
              <a:t>, </a:t>
            </a:r>
            <a:r>
              <a:rPr lang="en-US" dirty="0" err="1" smtClean="0"/>
              <a:t>chúng</a:t>
            </a:r>
            <a:r>
              <a:rPr lang="en-US" dirty="0" smtClean="0"/>
              <a:t> ta </a:t>
            </a:r>
            <a:r>
              <a:rPr lang="en-US" dirty="0" err="1" smtClean="0"/>
              <a:t>sẽ</a:t>
            </a:r>
            <a:r>
              <a:rPr lang="en-US" dirty="0" smtClean="0"/>
              <a:t> </a:t>
            </a:r>
            <a:r>
              <a:rPr lang="en-US" dirty="0" err="1" smtClean="0"/>
              <a:t>có</a:t>
            </a:r>
            <a:r>
              <a:rPr lang="en-US" dirty="0" smtClean="0"/>
              <a:t> </a:t>
            </a:r>
            <a:r>
              <a:rPr lang="en-US" dirty="0" err="1" smtClean="0"/>
              <a:t>sản</a:t>
            </a:r>
            <a:r>
              <a:rPr lang="en-US" dirty="0" smtClean="0"/>
              <a:t> </a:t>
            </a:r>
            <a:r>
              <a:rPr lang="en-US" dirty="0" err="1" smtClean="0"/>
              <a:t>phẩm</a:t>
            </a:r>
            <a:endParaRPr lang="en-US" dirty="0"/>
          </a:p>
        </p:txBody>
      </p:sp>
      <p:pic>
        <p:nvPicPr>
          <p:cNvPr id="7" name="Picture 6"/>
          <p:cNvPicPr>
            <a:picLocks noChangeAspect="1"/>
          </p:cNvPicPr>
          <p:nvPr/>
        </p:nvPicPr>
        <p:blipFill>
          <a:blip r:embed="rId2"/>
          <a:stretch>
            <a:fillRect/>
          </a:stretch>
        </p:blipFill>
        <p:spPr>
          <a:xfrm>
            <a:off x="0" y="3602736"/>
            <a:ext cx="6151457" cy="32552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Picture 2"/>
          <p:cNvPicPr>
            <a:picLocks noChangeAspect="1"/>
          </p:cNvPicPr>
          <p:nvPr/>
        </p:nvPicPr>
        <p:blipFill>
          <a:blip r:embed="rId3"/>
          <a:stretch>
            <a:fillRect/>
          </a:stretch>
        </p:blipFill>
        <p:spPr>
          <a:xfrm>
            <a:off x="3715134" y="2377440"/>
            <a:ext cx="7763633" cy="36184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p:cNvPicPr>
            <a:picLocks noChangeAspect="1"/>
          </p:cNvPicPr>
          <p:nvPr/>
        </p:nvPicPr>
        <p:blipFill>
          <a:blip r:embed="rId4"/>
          <a:stretch>
            <a:fillRect/>
          </a:stretch>
        </p:blipFill>
        <p:spPr>
          <a:xfrm>
            <a:off x="6157426" y="1746694"/>
            <a:ext cx="5943134" cy="34836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742304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08880EC-418E-4027-A27C-30B0D4BB8071}"/>
              </a:ext>
            </a:extLst>
          </p:cNvPr>
          <p:cNvSpPr>
            <a:spLocks noGrp="1"/>
          </p:cNvSpPr>
          <p:nvPr>
            <p:ph type="title"/>
          </p:nvPr>
        </p:nvSpPr>
        <p:spPr>
          <a:xfrm>
            <a:off x="838200" y="755373"/>
            <a:ext cx="10515600" cy="858763"/>
          </a:xfrm>
        </p:spPr>
        <p:txBody>
          <a:bodyPr>
            <a:normAutofit/>
          </a:bodyPr>
          <a:lstStyle/>
          <a:p>
            <a:r>
              <a:rPr lang="en-US" noProof="1" smtClean="0"/>
              <a:t>Tài liệu học tập và làm việc</a:t>
            </a:r>
            <a:endParaRPr lang="en-US" noProof="1"/>
          </a:p>
        </p:txBody>
      </p:sp>
      <p:sp>
        <p:nvSpPr>
          <p:cNvPr id="3" name="Content Placeholder 2">
            <a:extLst>
              <a:ext uri="{FF2B5EF4-FFF2-40B4-BE49-F238E27FC236}">
                <a16:creationId xmlns="" xmlns:a16="http://schemas.microsoft.com/office/drawing/2014/main" id="{20087A96-F69F-4498-92CB-31F7D621A25D}"/>
              </a:ext>
            </a:extLst>
          </p:cNvPr>
          <p:cNvSpPr>
            <a:spLocks noGrp="1"/>
          </p:cNvSpPr>
          <p:nvPr>
            <p:ph idx="1"/>
          </p:nvPr>
        </p:nvSpPr>
        <p:spPr/>
        <p:txBody>
          <a:bodyPr/>
          <a:lstStyle/>
          <a:p>
            <a:pPr lvl="0"/>
            <a:r>
              <a:rPr lang="vi-VN" noProof="1" smtClean="0"/>
              <a:t>Mẫu báo cáo</a:t>
            </a:r>
          </a:p>
          <a:p>
            <a:pPr lvl="0"/>
            <a:r>
              <a:rPr lang="vi-VN" noProof="1" smtClean="0"/>
              <a:t>Mẫu sprint backlog</a:t>
            </a:r>
            <a:endParaRPr lang="en-US" noProof="1" smtClean="0"/>
          </a:p>
          <a:p>
            <a:pPr lvl="0"/>
            <a:r>
              <a:rPr lang="en-US" noProof="1" smtClean="0"/>
              <a:t>P</a:t>
            </a:r>
            <a:r>
              <a:rPr lang="vi-VN" noProof="1" smtClean="0"/>
              <a:t>roject Charter</a:t>
            </a:r>
            <a:endParaRPr lang="en-US" noProof="1" smtClean="0"/>
          </a:p>
          <a:p>
            <a:pPr lvl="0"/>
            <a:r>
              <a:rPr lang="en-US" noProof="1" smtClean="0"/>
              <a:t>Template Team Charter</a:t>
            </a:r>
          </a:p>
          <a:p>
            <a:pPr lvl="0"/>
            <a:r>
              <a:rPr lang="en-US" noProof="1" smtClean="0"/>
              <a:t>Template Coding Convention</a:t>
            </a:r>
          </a:p>
          <a:p>
            <a:pPr lvl="0"/>
            <a:r>
              <a:rPr lang="en-US" noProof="1" smtClean="0"/>
              <a:t>Khoá học: Web Fundamentals</a:t>
            </a:r>
          </a:p>
          <a:p>
            <a:pPr lvl="0"/>
            <a:r>
              <a:rPr lang="en-US" noProof="1" smtClean="0"/>
              <a:t>Khoá học: Bootstrap CSS</a:t>
            </a:r>
          </a:p>
          <a:p>
            <a:pPr lvl="0"/>
            <a:r>
              <a:rPr lang="en-US" noProof="1" smtClean="0"/>
              <a:t>Khoá học: ScrumEssence</a:t>
            </a:r>
            <a:endParaRPr lang="en-US" noProof="1"/>
          </a:p>
        </p:txBody>
      </p:sp>
    </p:spTree>
    <p:extLst>
      <p:ext uri="{BB962C8B-B14F-4D97-AF65-F5344CB8AC3E}">
        <p14:creationId xmlns:p14="http://schemas.microsoft.com/office/powerpoint/2010/main" val="135369047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DC701F2-DCF6-4B79-B046-50B5CAFEB12A}"/>
              </a:ext>
            </a:extLst>
          </p:cNvPr>
          <p:cNvSpPr>
            <a:spLocks noGrp="1"/>
          </p:cNvSpPr>
          <p:nvPr>
            <p:ph type="title"/>
          </p:nvPr>
        </p:nvSpPr>
        <p:spPr/>
        <p:txBody>
          <a:bodyPr/>
          <a:lstStyle/>
          <a:p>
            <a:r>
              <a:rPr lang="en-US" noProof="1" smtClean="0"/>
              <a:t>Để thành công trong dự án này</a:t>
            </a:r>
            <a:endParaRPr lang="en-US" noProof="1"/>
          </a:p>
        </p:txBody>
      </p:sp>
      <p:sp>
        <p:nvSpPr>
          <p:cNvPr id="3" name="Content Placeholder 2">
            <a:extLst>
              <a:ext uri="{FF2B5EF4-FFF2-40B4-BE49-F238E27FC236}">
                <a16:creationId xmlns="" xmlns:a16="http://schemas.microsoft.com/office/drawing/2014/main" id="{DC9D1081-2C3E-4CED-94BE-B9BA16779F18}"/>
              </a:ext>
            </a:extLst>
          </p:cNvPr>
          <p:cNvSpPr>
            <a:spLocks noGrp="1"/>
          </p:cNvSpPr>
          <p:nvPr>
            <p:ph idx="1"/>
          </p:nvPr>
        </p:nvSpPr>
        <p:spPr/>
        <p:txBody>
          <a:bodyPr>
            <a:normAutofit lnSpcReduction="10000"/>
          </a:bodyPr>
          <a:lstStyle/>
          <a:p>
            <a:pPr marL="514350" indent="-514350" algn="just">
              <a:buFont typeface="+mj-lt"/>
              <a:buAutoNum type="arabicPeriod"/>
            </a:pPr>
            <a:r>
              <a:rPr lang="vi-VN" noProof="1" smtClean="0"/>
              <a:t>Tham gia đầy đủ các sự kiện, đúng giờ</a:t>
            </a:r>
            <a:r>
              <a:rPr lang="en-US" noProof="1" smtClean="0"/>
              <a:t> </a:t>
            </a:r>
          </a:p>
          <a:p>
            <a:pPr marL="514350" indent="-514350" algn="just">
              <a:buFont typeface="+mj-lt"/>
              <a:buAutoNum type="arabicPeriod"/>
            </a:pPr>
            <a:r>
              <a:rPr lang="vi-VN" noProof="1" smtClean="0"/>
              <a:t>Lập kế hoạch chi tiết hết sức có thể</a:t>
            </a:r>
          </a:p>
          <a:p>
            <a:pPr marL="514350" indent="-514350" algn="just">
              <a:buFont typeface="+mj-lt"/>
              <a:buAutoNum type="arabicPeriod"/>
            </a:pPr>
            <a:r>
              <a:rPr lang="vi-VN" noProof="1" smtClean="0"/>
              <a:t>Trao đổi thường xuyên, làm việc cùng nhau liên tục</a:t>
            </a:r>
          </a:p>
          <a:p>
            <a:pPr marL="514350" indent="-514350" algn="just">
              <a:buFont typeface="+mj-lt"/>
              <a:buAutoNum type="arabicPeriod"/>
            </a:pPr>
            <a:r>
              <a:rPr lang="vi-VN" noProof="1" smtClean="0"/>
              <a:t>Tránh mỗi người chỉ biết việc của mình</a:t>
            </a:r>
          </a:p>
          <a:p>
            <a:pPr marL="514350" indent="-514350" algn="just">
              <a:buFont typeface="+mj-lt"/>
              <a:buAutoNum type="arabicPeriod"/>
            </a:pPr>
            <a:r>
              <a:rPr lang="vi-VN" noProof="1" smtClean="0"/>
              <a:t>Dành đủ thời gian để review chéo cho nhau</a:t>
            </a:r>
          </a:p>
          <a:p>
            <a:pPr marL="514350" indent="-514350" algn="just">
              <a:buFont typeface="+mj-lt"/>
              <a:buAutoNum type="arabicPeriod"/>
            </a:pPr>
            <a:r>
              <a:rPr lang="vi-VN" noProof="1" smtClean="0"/>
              <a:t>Trao đổi với khách hàng thường xuyên</a:t>
            </a:r>
          </a:p>
          <a:p>
            <a:pPr marL="514350" indent="-514350" algn="just">
              <a:buFont typeface="+mj-lt"/>
              <a:buAutoNum type="arabicPeriod"/>
            </a:pPr>
            <a:r>
              <a:rPr lang="vi-VN" noProof="1" smtClean="0"/>
              <a:t>Làm đến đâu xong đến đấy</a:t>
            </a:r>
          </a:p>
          <a:p>
            <a:pPr marL="514350" indent="-514350" algn="just">
              <a:buFont typeface="+mj-lt"/>
              <a:buAutoNum type="arabicPeriod"/>
            </a:pPr>
            <a:r>
              <a:rPr lang="vi-VN" noProof="1" smtClean="0"/>
              <a:t>Không làm những việc ngoài kế hoạch (phải tái lập kế hoạch nếu cần thiết cho các việc nằm ngoài kế hoạch)</a:t>
            </a:r>
            <a:endParaRPr lang="en-US" noProof="1" smtClean="0"/>
          </a:p>
        </p:txBody>
      </p:sp>
    </p:spTree>
    <p:extLst>
      <p:ext uri="{BB962C8B-B14F-4D97-AF65-F5344CB8AC3E}">
        <p14:creationId xmlns:p14="http://schemas.microsoft.com/office/powerpoint/2010/main" val="147328775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236EDFA-AAF1-4F27-8867-C736B66CAE5B}"/>
              </a:ext>
            </a:extLst>
          </p:cNvPr>
          <p:cNvSpPr>
            <a:spLocks noGrp="1"/>
          </p:cNvSpPr>
          <p:nvPr>
            <p:ph type="title"/>
          </p:nvPr>
        </p:nvSpPr>
        <p:spPr/>
        <p:txBody>
          <a:bodyPr/>
          <a:lstStyle/>
          <a:p>
            <a:r>
              <a:rPr lang="en-US"/>
              <a:t>Milestones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933713"/>
            <a:ext cx="10871200" cy="1917700"/>
          </a:xfrm>
          <a:prstGeom prst="rect">
            <a:avLst/>
          </a:prstGeom>
        </p:spPr>
      </p:pic>
    </p:spTree>
    <p:extLst>
      <p:ext uri="{BB962C8B-B14F-4D97-AF65-F5344CB8AC3E}">
        <p14:creationId xmlns:p14="http://schemas.microsoft.com/office/powerpoint/2010/main" val="21358736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6A645FD-9F08-4BF4-96F9-D664BB0A12AA}"/>
              </a:ext>
            </a:extLst>
          </p:cNvPr>
          <p:cNvSpPr>
            <a:spLocks noGrp="1"/>
          </p:cNvSpPr>
          <p:nvPr>
            <p:ph type="title"/>
          </p:nvPr>
        </p:nvSpPr>
        <p:spPr/>
        <p:txBody>
          <a:bodyPr/>
          <a:lstStyle/>
          <a:p>
            <a:r>
              <a:rPr lang="en-US" noProof="1" smtClean="0"/>
              <a:t>Yêu cầu dự án: </a:t>
            </a:r>
            <a:endParaRPr lang="en-US" noProof="1"/>
          </a:p>
        </p:txBody>
      </p:sp>
      <p:sp>
        <p:nvSpPr>
          <p:cNvPr id="3" name="Content Placeholder 2">
            <a:extLst>
              <a:ext uri="{FF2B5EF4-FFF2-40B4-BE49-F238E27FC236}">
                <a16:creationId xmlns="" xmlns:a16="http://schemas.microsoft.com/office/drawing/2014/main" id="{95DAE778-267F-4EF6-94A2-038F0921F7EC}"/>
              </a:ext>
            </a:extLst>
          </p:cNvPr>
          <p:cNvSpPr>
            <a:spLocks noGrp="1"/>
          </p:cNvSpPr>
          <p:nvPr>
            <p:ph idx="1"/>
          </p:nvPr>
        </p:nvSpPr>
        <p:spPr/>
        <p:txBody>
          <a:bodyPr/>
          <a:lstStyle/>
          <a:p>
            <a:r>
              <a:rPr lang="en-US" noProof="1" smtClean="0"/>
              <a:t>Tóm tắt yêu cầu dự án</a:t>
            </a:r>
          </a:p>
          <a:p>
            <a:r>
              <a:rPr lang="en-US" noProof="1" smtClean="0"/>
              <a:t>Tham chiếu đến file WP- Project Charter</a:t>
            </a:r>
            <a:endParaRPr lang="en-US" noProof="1"/>
          </a:p>
        </p:txBody>
      </p:sp>
    </p:spTree>
    <p:extLst>
      <p:ext uri="{BB962C8B-B14F-4D97-AF65-F5344CB8AC3E}">
        <p14:creationId xmlns:p14="http://schemas.microsoft.com/office/powerpoint/2010/main" val="373970938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Học khoá ScrumEssence</a:t>
            </a:r>
            <a:endParaRPr lang="vi-VN" dirty="0"/>
          </a:p>
        </p:txBody>
      </p:sp>
      <p:sp>
        <p:nvSpPr>
          <p:cNvPr id="3" name="Content Placeholder 2"/>
          <p:cNvSpPr>
            <a:spLocks noGrp="1"/>
          </p:cNvSpPr>
          <p:nvPr>
            <p:ph idx="1"/>
          </p:nvPr>
        </p:nvSpPr>
        <p:spPr/>
        <p:txBody>
          <a:bodyPr/>
          <a:lstStyle/>
          <a:p>
            <a:r>
              <a:rPr lang="vi-VN" noProof="1" smtClean="0"/>
              <a:t>Link: </a:t>
            </a:r>
            <a:r>
              <a:rPr lang="en-US" noProof="1" smtClean="0">
                <a:hlinkClick r:id="rId2"/>
              </a:rPr>
              <a:t>https://james.codegym.vn/course/view.php?id=2</a:t>
            </a:r>
            <a:endParaRPr lang="en-US" noProof="1" smtClean="0"/>
          </a:p>
          <a:p>
            <a:r>
              <a:rPr lang="en-US" noProof="1" smtClean="0"/>
              <a:t>Nội dung:</a:t>
            </a:r>
          </a:p>
          <a:p>
            <a:pPr lvl="1"/>
            <a:r>
              <a:rPr lang="en-US" noProof="1" smtClean="0"/>
              <a:t>Tổng quan về Scrum</a:t>
            </a:r>
          </a:p>
          <a:p>
            <a:pPr lvl="1"/>
            <a:r>
              <a:rPr lang="en-US" noProof="1" smtClean="0"/>
              <a:t>Nhóm Scrum</a:t>
            </a:r>
          </a:p>
          <a:p>
            <a:pPr lvl="1"/>
            <a:r>
              <a:rPr lang="en-US" noProof="1" smtClean="0"/>
              <a:t>Các tạo tác</a:t>
            </a:r>
          </a:p>
          <a:p>
            <a:pPr lvl="1"/>
            <a:r>
              <a:rPr lang="en-US" noProof="1" smtClean="0"/>
              <a:t>Các sự kiện</a:t>
            </a:r>
          </a:p>
          <a:p>
            <a:pPr lvl="1"/>
            <a:r>
              <a:rPr lang="en-US" noProof="1" smtClean="0"/>
              <a:t>Các công cụ</a:t>
            </a:r>
          </a:p>
          <a:p>
            <a:r>
              <a:rPr lang="en-US" noProof="1" smtClean="0"/>
              <a:t>Cần hoàn thành khoá học ScrumEssence trước khi kick-off nhóm</a:t>
            </a:r>
            <a:endParaRPr lang="vi-VN" noProof="1"/>
          </a:p>
        </p:txBody>
      </p:sp>
    </p:spTree>
    <p:extLst>
      <p:ext uri="{BB962C8B-B14F-4D97-AF65-F5344CB8AC3E}">
        <p14:creationId xmlns:p14="http://schemas.microsoft.com/office/powerpoint/2010/main" val="1812027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Project folder</a:t>
            </a: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1672" y="1849359"/>
            <a:ext cx="6015131" cy="4771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91511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C1859-3F5C-414B-B060-3AD1092E3E01}"/>
              </a:ext>
            </a:extLst>
          </p:cNvPr>
          <p:cNvSpPr>
            <a:spLocks noGrp="1"/>
          </p:cNvSpPr>
          <p:nvPr>
            <p:ph type="title"/>
          </p:nvPr>
        </p:nvSpPr>
        <p:spPr/>
        <p:txBody>
          <a:bodyPr>
            <a:normAutofit/>
          </a:bodyPr>
          <a:lstStyle/>
          <a:p>
            <a:r>
              <a:rPr lang="en-US" noProof="1" smtClean="0"/>
              <a:t>Thông qua dự án, chúng ta sẽ học đ</a:t>
            </a:r>
            <a:r>
              <a:rPr lang="vi-VN" noProof="1" smtClean="0"/>
              <a:t>ư</a:t>
            </a:r>
            <a:r>
              <a:rPr lang="en-US" noProof="1" smtClean="0"/>
              <a:t>ợc: </a:t>
            </a:r>
            <a:endParaRPr lang="en-US" noProof="1"/>
          </a:p>
        </p:txBody>
      </p:sp>
      <p:sp>
        <p:nvSpPr>
          <p:cNvPr id="3" name="Content Placeholder 2">
            <a:extLst>
              <a:ext uri="{FF2B5EF4-FFF2-40B4-BE49-F238E27FC236}">
                <a16:creationId xmlns="" xmlns:a16="http://schemas.microsoft.com/office/drawing/2014/main" id="{EA202E41-7798-4226-B1A4-FA1D2E070BE6}"/>
              </a:ext>
            </a:extLst>
          </p:cNvPr>
          <p:cNvSpPr>
            <a:spLocks noGrp="1"/>
          </p:cNvSpPr>
          <p:nvPr>
            <p:ph idx="1"/>
          </p:nvPr>
        </p:nvSpPr>
        <p:spPr/>
        <p:txBody>
          <a:bodyPr>
            <a:normAutofit fontScale="77500" lnSpcReduction="20000"/>
          </a:bodyPr>
          <a:lstStyle/>
          <a:p>
            <a:pPr lvl="0"/>
            <a:r>
              <a:rPr lang="fa-IR" noProof="1" smtClean="0"/>
              <a:t>Sử dụng được HTML, CSS để tạo được các trang web đơn giản</a:t>
            </a:r>
            <a:endParaRPr lang="en-US" noProof="1" smtClean="0"/>
          </a:p>
          <a:p>
            <a:pPr lvl="0"/>
            <a:r>
              <a:rPr lang="fa-IR" noProof="1" smtClean="0"/>
              <a:t>Áp dụng được các nguyên lý cơ bản về font chữ, màu sắc, bố cục</a:t>
            </a:r>
            <a:endParaRPr lang="en-US" noProof="1" smtClean="0"/>
          </a:p>
          <a:p>
            <a:pPr lvl="0"/>
            <a:r>
              <a:rPr lang="fa-IR" noProof="1" smtClean="0"/>
              <a:t>Cộng tác nhóm tốt trong một nhóm Scrum</a:t>
            </a:r>
            <a:endParaRPr lang="en-US" noProof="1" smtClean="0"/>
          </a:p>
          <a:p>
            <a:pPr lvl="0"/>
            <a:r>
              <a:rPr lang="fa-IR" noProof="1" smtClean="0"/>
              <a:t>Áp dụng được các practice của Scrum vào trong nhóm dự án</a:t>
            </a:r>
            <a:endParaRPr lang="en-US" noProof="1" smtClean="0"/>
          </a:p>
          <a:p>
            <a:pPr lvl="0"/>
            <a:r>
              <a:rPr lang="fa-IR" noProof="1" smtClean="0"/>
              <a:t>Thực hiện được các bước của quá trình phát triển sản phẩm (ALM</a:t>
            </a:r>
            <a:r>
              <a:rPr lang="en-US" noProof="1" smtClean="0"/>
              <a:t>)</a:t>
            </a:r>
          </a:p>
          <a:p>
            <a:pPr lvl="0"/>
            <a:r>
              <a:rPr lang="fa-IR" noProof="1" smtClean="0"/>
              <a:t>Trải nghiệm các kỹ năng và công cụ làm việc như sử dụng Excel, Word, Powerpoint, Slack, soạn slide, trình bày ý tưởng, thuyết trình</a:t>
            </a:r>
            <a:endParaRPr lang="en-US" noProof="1" smtClean="0"/>
          </a:p>
          <a:p>
            <a:pPr lvl="0"/>
            <a:r>
              <a:rPr lang="fa-IR" noProof="1" smtClean="0"/>
              <a:t>Tạo được các website để trình bày thông tin, chẳng hạn như quảng bá sản phẩm, sự kiện, tạo profile trực tuyến...</a:t>
            </a:r>
            <a:endParaRPr lang="en-US" noProof="1" smtClean="0"/>
          </a:p>
          <a:p>
            <a:pPr lvl="0"/>
            <a:r>
              <a:rPr lang="fa-IR" noProof="1" smtClean="0"/>
              <a:t>Tạo được các newsletter để gửi qua email, chẳng hạn như để phục vụ các chiến dịch marketing, chăm sóc khách hàng...</a:t>
            </a:r>
            <a:endParaRPr lang="en-US" noProof="1" smtClean="0"/>
          </a:p>
          <a:p>
            <a:pPr lvl="0"/>
            <a:r>
              <a:rPr lang="fa-IR" noProof="1" smtClean="0"/>
              <a:t>Tạo được các website để chia sẻ thông tin, chẳng hạn như kiến thức chuyên ngành, giới thiệu các địa điểm, các tài nguyên phục vụ học tập...</a:t>
            </a:r>
            <a:endParaRPr lang="en-US" noProof="1" smtClean="0"/>
          </a:p>
          <a:p>
            <a:endParaRPr lang="en-US" noProof="1"/>
          </a:p>
        </p:txBody>
      </p:sp>
    </p:spTree>
    <p:extLst>
      <p:ext uri="{BB962C8B-B14F-4D97-AF65-F5344CB8AC3E}">
        <p14:creationId xmlns:p14="http://schemas.microsoft.com/office/powerpoint/2010/main" val="20443132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75A4696-C302-456C-9C52-5C96513308A5}"/>
              </a:ext>
            </a:extLst>
          </p:cNvPr>
          <p:cNvSpPr>
            <a:spLocks noGrp="1"/>
          </p:cNvSpPr>
          <p:nvPr>
            <p:ph type="title"/>
          </p:nvPr>
        </p:nvSpPr>
        <p:spPr/>
        <p:txBody>
          <a:bodyPr>
            <a:normAutofit/>
          </a:bodyPr>
          <a:lstStyle/>
          <a:p>
            <a:r>
              <a:rPr lang="en-US" dirty="0" err="1"/>
              <a:t>Chúng</a:t>
            </a:r>
            <a:r>
              <a:rPr lang="en-US" dirty="0"/>
              <a:t> </a:t>
            </a:r>
            <a:r>
              <a:rPr lang="en-US" dirty="0" smtClean="0"/>
              <a:t>ta </a:t>
            </a:r>
            <a:r>
              <a:rPr lang="en-US" dirty="0" err="1"/>
              <a:t>cộng</a:t>
            </a:r>
            <a:r>
              <a:rPr lang="en-US" dirty="0"/>
              <a:t> </a:t>
            </a:r>
            <a:r>
              <a:rPr lang="en-US" dirty="0" err="1"/>
              <a:t>tác</a:t>
            </a:r>
            <a:r>
              <a:rPr lang="en-US" dirty="0"/>
              <a:t> </a:t>
            </a:r>
            <a:r>
              <a:rPr lang="en-US" dirty="0" err="1"/>
              <a:t>theo</a:t>
            </a:r>
            <a:r>
              <a:rPr lang="en-US" dirty="0"/>
              <a:t> </a:t>
            </a:r>
            <a:r>
              <a:rPr lang="en-US" dirty="0" err="1"/>
              <a:t>khung</a:t>
            </a:r>
            <a:r>
              <a:rPr lang="en-US" dirty="0"/>
              <a:t> </a:t>
            </a:r>
            <a:r>
              <a:rPr lang="en-US" dirty="0" err="1"/>
              <a:t>làm</a:t>
            </a:r>
            <a:r>
              <a:rPr lang="en-US" dirty="0"/>
              <a:t> </a:t>
            </a:r>
            <a:r>
              <a:rPr lang="en-US" dirty="0" err="1"/>
              <a:t>việc</a:t>
            </a:r>
            <a:r>
              <a:rPr lang="en-US" dirty="0"/>
              <a:t> </a:t>
            </a:r>
            <a:r>
              <a:rPr lang="en-US" dirty="0" smtClean="0"/>
              <a:t>Scrum</a:t>
            </a:r>
            <a:endParaRPr lang="en-US" dirty="0"/>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b="20117"/>
          <a:stretch/>
        </p:blipFill>
        <p:spPr>
          <a:xfrm>
            <a:off x="764183" y="1783772"/>
            <a:ext cx="10663634" cy="4866409"/>
          </a:xfrm>
          <a:prstGeom prst="rect">
            <a:avLst/>
          </a:prstGeom>
        </p:spPr>
      </p:pic>
    </p:spTree>
    <p:extLst>
      <p:ext uri="{BB962C8B-B14F-4D97-AF65-F5344CB8AC3E}">
        <p14:creationId xmlns:p14="http://schemas.microsoft.com/office/powerpoint/2010/main" val="32349296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cstate="print">
            <a:extLst>
              <a:ext uri="{28A0092B-C50C-407E-A947-70E740481C1C}">
                <a14:useLocalDpi xmlns:a14="http://schemas.microsoft.com/office/drawing/2010/main" val="0"/>
              </a:ext>
            </a:extLst>
          </a:blip>
          <a:srcRect b="7879"/>
          <a:stretch/>
        </p:blipFill>
        <p:spPr>
          <a:xfrm>
            <a:off x="93687" y="0"/>
            <a:ext cx="12004627" cy="6317673"/>
          </a:xfrm>
          <a:prstGeom prst="rect">
            <a:avLst/>
          </a:prstGeom>
        </p:spPr>
      </p:pic>
      <p:sp>
        <p:nvSpPr>
          <p:cNvPr id="5" name="Rectangle 4"/>
          <p:cNvSpPr/>
          <p:nvPr/>
        </p:nvSpPr>
        <p:spPr>
          <a:xfrm>
            <a:off x="1600200" y="2"/>
            <a:ext cx="10591800" cy="685799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lnSpc>
                <a:spcPct val="150000"/>
              </a:lnSpc>
            </a:pPr>
            <a:r>
              <a:rPr lang="en-US" sz="1600" noProof="1">
                <a:latin typeface="Myriad Pro" panose="020B0503030403020204" pitchFamily="34" charset="0"/>
              </a:rPr>
              <a:t>Để làm ra được sản phẩm cho tốt, chúng ta cần phải biết thật rõ </a:t>
            </a:r>
          </a:p>
          <a:p>
            <a:pPr algn="ctr">
              <a:lnSpc>
                <a:spcPct val="150000"/>
              </a:lnSpc>
            </a:pPr>
            <a:r>
              <a:rPr lang="en-US" sz="1600" noProof="1">
                <a:latin typeface="Myriad Pro" panose="020B0503030403020204" pitchFamily="34" charset="0"/>
              </a:rPr>
              <a:t>mình cần làm ra những sản phẩm có những tính năng gì, yêu cầu ra sao về mặt chất lượng hay thân thiện với người dùng. </a:t>
            </a:r>
          </a:p>
          <a:p>
            <a:pPr algn="ctr">
              <a:lnSpc>
                <a:spcPct val="150000"/>
              </a:lnSpc>
            </a:pPr>
            <a:r>
              <a:rPr lang="en-US" sz="1600" noProof="1">
                <a:latin typeface="Myriad Pro" panose="020B0503030403020204" pitchFamily="34" charset="0"/>
              </a:rPr>
              <a:t>Các yêu cầu này được viết ra, cập nhật liên tục trong một </a:t>
            </a:r>
            <a:r>
              <a:rPr lang="en-US" sz="1600" i="1" noProof="1">
                <a:latin typeface="Myriad Pro" panose="020B0503030403020204" pitchFamily="34" charset="0"/>
              </a:rPr>
              <a:t>danh sách ưu tiên </a:t>
            </a:r>
            <a:r>
              <a:rPr lang="en-US" sz="1600" noProof="1">
                <a:latin typeface="Myriad Pro" panose="020B0503030403020204" pitchFamily="34" charset="0"/>
              </a:rPr>
              <a:t>có tên</a:t>
            </a:r>
            <a:r>
              <a:rPr lang="en-US" sz="3200" noProof="1">
                <a:latin typeface="Myriad Pro" panose="020B0503030403020204" pitchFamily="34" charset="0"/>
              </a:rPr>
              <a:t> </a:t>
            </a:r>
          </a:p>
          <a:p>
            <a:pPr algn="ctr">
              <a:lnSpc>
                <a:spcPct val="150000"/>
              </a:lnSpc>
            </a:pPr>
            <a:r>
              <a:rPr lang="en-US" sz="3600" noProof="1">
                <a:solidFill>
                  <a:srgbClr val="FFC000"/>
                </a:solidFill>
                <a:latin typeface="Myriad Pro" panose="020B0503030403020204" pitchFamily="34" charset="0"/>
              </a:rPr>
              <a:t>Product Backlog</a:t>
            </a:r>
            <a:r>
              <a:rPr lang="en-US" sz="2400" noProof="1">
                <a:latin typeface="Myriad Pro" panose="020B0503030403020204" pitchFamily="34" charset="0"/>
              </a:rPr>
              <a:t>. </a:t>
            </a:r>
          </a:p>
          <a:p>
            <a:pPr algn="ctr">
              <a:lnSpc>
                <a:spcPct val="150000"/>
              </a:lnSpc>
            </a:pPr>
            <a:r>
              <a:rPr lang="en-US" sz="2000" noProof="1">
                <a:latin typeface="Myriad Pro" panose="020B0503030403020204" pitchFamily="34" charset="0"/>
              </a:rPr>
              <a:t>Chúng được hiện diện trước các bên liên quan trong quá trình phát triển,</a:t>
            </a:r>
          </a:p>
          <a:p>
            <a:pPr algn="ctr">
              <a:lnSpc>
                <a:spcPct val="150000"/>
              </a:lnSpc>
            </a:pPr>
            <a:r>
              <a:rPr lang="en-US" sz="2000" noProof="1">
                <a:latin typeface="Myriad Pro" panose="020B0503030403020204" pitchFamily="34" charset="0"/>
              </a:rPr>
              <a:t>Người được phân công thực hiện tạo lập và bảo trì là </a:t>
            </a:r>
            <a:endParaRPr lang="en-US" sz="2400" noProof="1">
              <a:latin typeface="Myriad Pro" panose="020B0503030403020204" pitchFamily="34" charset="0"/>
            </a:endParaRPr>
          </a:p>
          <a:p>
            <a:pPr algn="ctr">
              <a:lnSpc>
                <a:spcPct val="150000"/>
              </a:lnSpc>
            </a:pPr>
            <a:r>
              <a:rPr lang="en-US" sz="3600" noProof="1">
                <a:solidFill>
                  <a:srgbClr val="FFC000"/>
                </a:solidFill>
                <a:latin typeface="Myriad Pro" panose="020B0503030403020204" pitchFamily="34" charset="0"/>
              </a:rPr>
              <a:t>Product Owner.</a:t>
            </a:r>
          </a:p>
        </p:txBody>
      </p:sp>
      <p:cxnSp>
        <p:nvCxnSpPr>
          <p:cNvPr id="9" name="Straight Connector 8"/>
          <p:cNvCxnSpPr/>
          <p:nvPr/>
        </p:nvCxnSpPr>
        <p:spPr>
          <a:xfrm flipH="1">
            <a:off x="1235243" y="3429000"/>
            <a:ext cx="3886199" cy="0"/>
          </a:xfrm>
          <a:prstGeom prst="line">
            <a:avLst/>
          </a:prstGeom>
          <a:ln>
            <a:solidFill>
              <a:srgbClr val="FFC000"/>
            </a:solidFill>
            <a:tailEnd type="arrow"/>
          </a:ln>
        </p:spPr>
        <p:style>
          <a:lnRef idx="3">
            <a:schemeClr val="accent2"/>
          </a:lnRef>
          <a:fillRef idx="0">
            <a:schemeClr val="accent2"/>
          </a:fillRef>
          <a:effectRef idx="2">
            <a:schemeClr val="accent2"/>
          </a:effectRef>
          <a:fontRef idx="minor">
            <a:schemeClr val="tx1"/>
          </a:fontRef>
        </p:style>
      </p:cxnSp>
      <p:sp>
        <p:nvSpPr>
          <p:cNvPr id="6" name="Rectangle 5"/>
          <p:cNvSpPr/>
          <p:nvPr/>
        </p:nvSpPr>
        <p:spPr>
          <a:xfrm>
            <a:off x="381000" y="0"/>
            <a:ext cx="1219200" cy="1295400"/>
          </a:xfrm>
          <a:prstGeom prst="rect">
            <a:avLst/>
          </a:prstGeom>
          <a:solidFill>
            <a:schemeClr val="bg1"/>
          </a:solidFill>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400"/>
          </a:p>
        </p:txBody>
      </p:sp>
      <p:sp>
        <p:nvSpPr>
          <p:cNvPr id="8" name="Oval 7"/>
          <p:cNvSpPr/>
          <p:nvPr/>
        </p:nvSpPr>
        <p:spPr>
          <a:xfrm>
            <a:off x="4953000" y="3314699"/>
            <a:ext cx="228600" cy="2286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rgbClr val="FFC000"/>
              </a:solidFill>
            </a:endParaRPr>
          </a:p>
        </p:txBody>
      </p:sp>
    </p:spTree>
    <p:extLst>
      <p:ext uri="{BB962C8B-B14F-4D97-AF65-F5344CB8AC3E}">
        <p14:creationId xmlns:p14="http://schemas.microsoft.com/office/powerpoint/2010/main" val="1139352160"/>
      </p:ext>
    </p:extLst>
  </p:cSld>
  <p:clrMapOvr>
    <a:masterClrMapping/>
  </p:clrMapOvr>
  <p:transition spd="slow">
    <p:push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805638" y="875207"/>
            <a:ext cx="6618607" cy="492443"/>
          </a:xfrm>
          <a:prstGeom prst="rect">
            <a:avLst/>
          </a:prstGeom>
        </p:spPr>
        <p:txBody>
          <a:bodyPr wrap="none">
            <a:spAutoFit/>
          </a:bodyPr>
          <a:lstStyle/>
          <a:p>
            <a:r>
              <a:rPr lang="vi-VN" sz="2600" b="1" dirty="0" smtClean="0"/>
              <a:t>Product Backlog trong </a:t>
            </a:r>
            <a:r>
              <a:rPr lang="en-US" sz="2600" b="1" dirty="0"/>
              <a:t>WP- Project Charter</a:t>
            </a:r>
          </a:p>
        </p:txBody>
      </p:sp>
      <p:pic>
        <p:nvPicPr>
          <p:cNvPr id="2" name="Picture 1"/>
          <p:cNvPicPr>
            <a:picLocks noChangeAspect="1"/>
          </p:cNvPicPr>
          <p:nvPr/>
        </p:nvPicPr>
        <p:blipFill>
          <a:blip r:embed="rId3"/>
          <a:stretch>
            <a:fillRect/>
          </a:stretch>
        </p:blipFill>
        <p:spPr>
          <a:xfrm>
            <a:off x="1280160" y="2119324"/>
            <a:ext cx="10162032" cy="3318913"/>
          </a:xfrm>
          <a:prstGeom prst="rect">
            <a:avLst/>
          </a:prstGeom>
        </p:spPr>
      </p:pic>
    </p:spTree>
    <p:extLst>
      <p:ext uri="{BB962C8B-B14F-4D97-AF65-F5344CB8AC3E}">
        <p14:creationId xmlns:p14="http://schemas.microsoft.com/office/powerpoint/2010/main" val="4917054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b="7070"/>
          <a:stretch/>
        </p:blipFill>
        <p:spPr>
          <a:xfrm>
            <a:off x="-24064" y="0"/>
            <a:ext cx="12004627" cy="6373091"/>
          </a:xfrm>
          <a:prstGeom prst="rect">
            <a:avLst/>
          </a:prstGeom>
        </p:spPr>
      </p:pic>
      <p:sp>
        <p:nvSpPr>
          <p:cNvPr id="5" name="Rectangle 4"/>
          <p:cNvSpPr/>
          <p:nvPr/>
        </p:nvSpPr>
        <p:spPr>
          <a:xfrm>
            <a:off x="3429000" y="0"/>
            <a:ext cx="8763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lnSpc>
                <a:spcPct val="150000"/>
              </a:lnSpc>
            </a:pPr>
            <a:r>
              <a:rPr lang="en-US" sz="2000" noProof="1">
                <a:latin typeface="Myriad Pro" panose="020B0503030403020204" pitchFamily="34" charset="0"/>
              </a:rPr>
              <a:t>Công việc xây dựng phần mềm được giao cho </a:t>
            </a:r>
          </a:p>
          <a:p>
            <a:pPr algn="ctr">
              <a:lnSpc>
                <a:spcPct val="150000"/>
              </a:lnSpc>
            </a:pPr>
            <a:r>
              <a:rPr lang="en-US" sz="4400" noProof="1">
                <a:solidFill>
                  <a:srgbClr val="FFC000"/>
                </a:solidFill>
                <a:latin typeface="Myriad Pro" panose="020B0503030403020204" pitchFamily="34" charset="0"/>
              </a:rPr>
              <a:t>Nhóm Phát triển</a:t>
            </a:r>
          </a:p>
          <a:p>
            <a:pPr algn="ctr">
              <a:lnSpc>
                <a:spcPct val="150000"/>
              </a:lnSpc>
            </a:pPr>
            <a:r>
              <a:rPr lang="en-US" sz="2400" noProof="1">
                <a:latin typeface="Myriad Pro" panose="020B0503030403020204" pitchFamily="34" charset="0"/>
              </a:rPr>
              <a:t>gồm những người đủ chuyên môn để làm ra sản phẩm.</a:t>
            </a:r>
          </a:p>
          <a:p>
            <a:pPr algn="ctr">
              <a:lnSpc>
                <a:spcPct val="150000"/>
              </a:lnSpc>
            </a:pPr>
            <a:r>
              <a:rPr lang="en-US" sz="2400" noProof="1">
                <a:latin typeface="Myriad Pro" panose="020B0503030403020204" pitchFamily="34" charset="0"/>
              </a:rPr>
              <a:t>Họ ngồi lại với nhau để </a:t>
            </a:r>
          </a:p>
          <a:p>
            <a:pPr algn="ctr">
              <a:lnSpc>
                <a:spcPct val="150000"/>
              </a:lnSpc>
            </a:pPr>
            <a:r>
              <a:rPr lang="en-US" sz="4400" noProof="1">
                <a:solidFill>
                  <a:srgbClr val="FFC000"/>
                </a:solidFill>
                <a:latin typeface="Myriad Pro" panose="020B0503030403020204" pitchFamily="34" charset="0"/>
              </a:rPr>
              <a:t>Lập kế hoạch</a:t>
            </a:r>
            <a:endParaRPr lang="en-US" sz="4000" noProof="1">
              <a:latin typeface="Myriad Pro" panose="020B0503030403020204" pitchFamily="34" charset="0"/>
            </a:endParaRPr>
          </a:p>
          <a:p>
            <a:pPr algn="ctr">
              <a:lnSpc>
                <a:spcPct val="150000"/>
              </a:lnSpc>
            </a:pPr>
            <a:r>
              <a:rPr lang="en-US" sz="2400" b="1" noProof="1">
                <a:latin typeface="Myriad Pro" panose="020B0503030403020204" pitchFamily="34" charset="0"/>
              </a:rPr>
              <a:t>“2 </a:t>
            </a:r>
            <a:r>
              <a:rPr lang="vi-VN" sz="2400" b="1" noProof="1">
                <a:latin typeface="Myriad Pro" panose="020B0503030403020204" pitchFamily="34" charset="0"/>
              </a:rPr>
              <a:t>tuần</a:t>
            </a:r>
            <a:r>
              <a:rPr lang="en-US" sz="2400" b="1" baseline="30000" noProof="1">
                <a:latin typeface="Myriad Pro" panose="020B0503030403020204" pitchFamily="34" charset="0"/>
              </a:rPr>
              <a:t>*</a:t>
            </a:r>
            <a:r>
              <a:rPr lang="en-US" sz="2400" b="1" noProof="1">
                <a:latin typeface="Myriad Pro" panose="020B0503030403020204" pitchFamily="34" charset="0"/>
              </a:rPr>
              <a:t> tới </a:t>
            </a:r>
            <a:r>
              <a:rPr lang="en-US" sz="2400" noProof="1">
                <a:latin typeface="Myriad Pro" panose="020B0503030403020204" pitchFamily="34" charset="0"/>
              </a:rPr>
              <a:t>đây chúng ta cần </a:t>
            </a:r>
            <a:r>
              <a:rPr lang="en-US" sz="2400" b="1" noProof="1">
                <a:latin typeface="Myriad Pro" panose="020B0503030403020204" pitchFamily="34" charset="0"/>
              </a:rPr>
              <a:t>làm gì</a:t>
            </a:r>
          </a:p>
          <a:p>
            <a:pPr algn="ctr">
              <a:lnSpc>
                <a:spcPct val="150000"/>
              </a:lnSpc>
            </a:pPr>
            <a:r>
              <a:rPr lang="en-US" sz="2400" noProof="1">
                <a:latin typeface="Myriad Pro" panose="020B0503030403020204" pitchFamily="34" charset="0"/>
              </a:rPr>
              <a:t>Để có được (vài) </a:t>
            </a:r>
            <a:r>
              <a:rPr lang="en-US" sz="2400" b="1" noProof="1">
                <a:latin typeface="Myriad Pro" panose="020B0503030403020204" pitchFamily="34" charset="0"/>
              </a:rPr>
              <a:t>chức năng quan trọng </a:t>
            </a:r>
            <a:r>
              <a:rPr lang="en-US" sz="2400" noProof="1">
                <a:latin typeface="Myriad Pro" panose="020B0503030403020204" pitchFamily="34" charset="0"/>
              </a:rPr>
              <a:t>nào đó</a:t>
            </a:r>
            <a:r>
              <a:rPr lang="en-US" sz="2400" b="1" noProof="1">
                <a:latin typeface="Myriad Pro" panose="020B0503030403020204" pitchFamily="34" charset="0"/>
              </a:rPr>
              <a:t> hoàn chỉnh </a:t>
            </a:r>
          </a:p>
          <a:p>
            <a:pPr algn="ctr">
              <a:lnSpc>
                <a:spcPct val="150000"/>
              </a:lnSpc>
            </a:pPr>
            <a:r>
              <a:rPr lang="en-US" sz="2400" noProof="1">
                <a:latin typeface="Myriad Pro" panose="020B0503030403020204" pitchFamily="34" charset="0"/>
              </a:rPr>
              <a:t>để “show hàng” vào cuối 2 </a:t>
            </a:r>
            <a:r>
              <a:rPr lang="vi-VN" sz="2400" noProof="1">
                <a:latin typeface="Myriad Pro" panose="020B0503030403020204" pitchFamily="34" charset="0"/>
              </a:rPr>
              <a:t>tuần đó</a:t>
            </a:r>
            <a:r>
              <a:rPr lang="en-US" sz="2400" noProof="1">
                <a:latin typeface="Myriad Pro" panose="020B0503030403020204" pitchFamily="34" charset="0"/>
              </a:rPr>
              <a:t>”</a:t>
            </a:r>
          </a:p>
          <a:p>
            <a:pPr algn="ctr">
              <a:lnSpc>
                <a:spcPct val="150000"/>
              </a:lnSpc>
            </a:pPr>
            <a:r>
              <a:rPr lang="en-US" sz="1400" i="1" baseline="30000" noProof="1">
                <a:latin typeface="Myriad Pro" panose="020B0503030403020204" pitchFamily="34" charset="0"/>
              </a:rPr>
              <a:t>*</a:t>
            </a:r>
            <a:r>
              <a:rPr lang="en-US" sz="1400" i="1" noProof="1">
                <a:latin typeface="Myriad Pro" panose="020B0503030403020204" pitchFamily="34" charset="0"/>
              </a:rPr>
              <a:t>Nhóm sẽ lựa chọn việc có độ ưu tiên cao hơn để làm trước, chứ không phải việc dễ làm trước. Khối lượng công việc được ước tính vừa vặn với khả năng của nhóm, tránh quá tải. </a:t>
            </a:r>
          </a:p>
        </p:txBody>
      </p:sp>
      <p:cxnSp>
        <p:nvCxnSpPr>
          <p:cNvPr id="27" name="Straight Connector 26"/>
          <p:cNvCxnSpPr/>
          <p:nvPr/>
        </p:nvCxnSpPr>
        <p:spPr>
          <a:xfrm flipH="1">
            <a:off x="2971800" y="1524000"/>
            <a:ext cx="2743200" cy="13533"/>
          </a:xfrm>
          <a:prstGeom prst="line">
            <a:avLst/>
          </a:prstGeom>
          <a:ln>
            <a:solidFill>
              <a:srgbClr val="FFC000"/>
            </a:solidFill>
            <a:tailEnd type="arrow"/>
          </a:ln>
        </p:spPr>
        <p:style>
          <a:lnRef idx="3">
            <a:schemeClr val="accent2"/>
          </a:lnRef>
          <a:fillRef idx="0">
            <a:schemeClr val="accent2"/>
          </a:fillRef>
          <a:effectRef idx="2">
            <a:schemeClr val="accent2"/>
          </a:effectRef>
          <a:fontRef idx="minor">
            <a:schemeClr val="tx1"/>
          </a:fontRef>
        </p:style>
      </p:cxnSp>
      <p:cxnSp>
        <p:nvCxnSpPr>
          <p:cNvPr id="17" name="Straight Connector 16"/>
          <p:cNvCxnSpPr/>
          <p:nvPr/>
        </p:nvCxnSpPr>
        <p:spPr>
          <a:xfrm flipH="1">
            <a:off x="2971802" y="3597443"/>
            <a:ext cx="2882199" cy="14288"/>
          </a:xfrm>
          <a:prstGeom prst="line">
            <a:avLst/>
          </a:prstGeom>
          <a:ln>
            <a:solidFill>
              <a:srgbClr val="FFC000"/>
            </a:solidFill>
            <a:tailEnd type="arrow"/>
          </a:ln>
        </p:spPr>
        <p:style>
          <a:lnRef idx="3">
            <a:schemeClr val="accent2"/>
          </a:lnRef>
          <a:fillRef idx="0">
            <a:schemeClr val="accent2"/>
          </a:fillRef>
          <a:effectRef idx="2">
            <a:schemeClr val="accent2"/>
          </a:effectRef>
          <a:fontRef idx="minor">
            <a:schemeClr val="tx1"/>
          </a:fontRef>
        </p:style>
      </p:cxnSp>
      <p:sp>
        <p:nvSpPr>
          <p:cNvPr id="10" name="Oval 9"/>
          <p:cNvSpPr/>
          <p:nvPr/>
        </p:nvSpPr>
        <p:spPr>
          <a:xfrm>
            <a:off x="5821355" y="3490287"/>
            <a:ext cx="228600" cy="2286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rgbClr val="FFC000"/>
              </a:solidFill>
            </a:endParaRPr>
          </a:p>
        </p:txBody>
      </p:sp>
      <p:sp>
        <p:nvSpPr>
          <p:cNvPr id="11" name="Oval 10"/>
          <p:cNvSpPr/>
          <p:nvPr/>
        </p:nvSpPr>
        <p:spPr>
          <a:xfrm>
            <a:off x="5486400" y="1409700"/>
            <a:ext cx="228600" cy="2286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rgbClr val="FFC000"/>
              </a:solidFill>
            </a:endParaRPr>
          </a:p>
        </p:txBody>
      </p:sp>
    </p:spTree>
    <p:extLst>
      <p:ext uri="{BB962C8B-B14F-4D97-AF65-F5344CB8AC3E}">
        <p14:creationId xmlns:p14="http://schemas.microsoft.com/office/powerpoint/2010/main" val="530406424"/>
      </p:ext>
    </p:extLst>
  </p:cSld>
  <p:clrMapOvr>
    <a:masterClrMapping/>
  </p:clrMapOvr>
  <p:transition spd="slow">
    <p:push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cstate="print">
            <a:extLst>
              <a:ext uri="{28A0092B-C50C-407E-A947-70E740481C1C}">
                <a14:useLocalDpi xmlns:a14="http://schemas.microsoft.com/office/drawing/2010/main" val="0"/>
              </a:ext>
            </a:extLst>
          </a:blip>
          <a:srcRect b="7070"/>
          <a:stretch/>
        </p:blipFill>
        <p:spPr>
          <a:xfrm>
            <a:off x="-24064" y="0"/>
            <a:ext cx="12004627" cy="6373091"/>
          </a:xfrm>
          <a:prstGeom prst="rect">
            <a:avLst/>
          </a:prstGeom>
        </p:spPr>
      </p:pic>
      <p:sp>
        <p:nvSpPr>
          <p:cNvPr id="5" name="Rectangle 4"/>
          <p:cNvSpPr/>
          <p:nvPr/>
        </p:nvSpPr>
        <p:spPr>
          <a:xfrm>
            <a:off x="4800601" y="0"/>
            <a:ext cx="7391401"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lnSpc>
                <a:spcPct val="200000"/>
              </a:lnSpc>
            </a:pPr>
            <a:r>
              <a:rPr lang="en-US" sz="1600" noProof="1">
                <a:latin typeface="Myriad Pro" panose="020B0503030403020204" pitchFamily="34" charset="0"/>
              </a:rPr>
              <a:t>Kết quả của buổi họp lập kế hoạch</a:t>
            </a:r>
          </a:p>
          <a:p>
            <a:pPr algn="ctr">
              <a:lnSpc>
                <a:spcPct val="200000"/>
              </a:lnSpc>
            </a:pPr>
            <a:r>
              <a:rPr lang="en-US" sz="1600" noProof="1">
                <a:latin typeface="Myriad Pro" panose="020B0503030403020204" pitchFamily="34" charset="0"/>
              </a:rPr>
              <a:t>là một</a:t>
            </a:r>
            <a:endParaRPr lang="en-US" sz="1400" noProof="1">
              <a:latin typeface="Myriad Pro" panose="020B0503030403020204" pitchFamily="34" charset="0"/>
            </a:endParaRPr>
          </a:p>
          <a:p>
            <a:pPr algn="ctr">
              <a:lnSpc>
                <a:spcPct val="200000"/>
              </a:lnSpc>
            </a:pPr>
            <a:r>
              <a:rPr lang="en-US" sz="2800" noProof="1">
                <a:solidFill>
                  <a:srgbClr val="FFC000"/>
                </a:solidFill>
                <a:latin typeface="Myriad Pro" panose="020B0503030403020204" pitchFamily="34" charset="0"/>
              </a:rPr>
              <a:t>Kế hoạch hành động chi tiết</a:t>
            </a:r>
          </a:p>
          <a:p>
            <a:pPr algn="ctr">
              <a:lnSpc>
                <a:spcPct val="200000"/>
              </a:lnSpc>
            </a:pPr>
            <a:r>
              <a:rPr lang="en-US" sz="1600" noProof="1">
                <a:latin typeface="Myriad Pro" panose="020B0503030403020204" pitchFamily="34" charset="0"/>
              </a:rPr>
              <a:t>Gồm </a:t>
            </a:r>
            <a:r>
              <a:rPr lang="en-US" sz="1600" b="1" noProof="1">
                <a:latin typeface="Myriad Pro" panose="020B0503030403020204" pitchFamily="34" charset="0"/>
              </a:rPr>
              <a:t>mục tiêu </a:t>
            </a:r>
            <a:r>
              <a:rPr lang="en-US" sz="1600" noProof="1">
                <a:latin typeface="Myriad Pro" panose="020B0503030403020204" pitchFamily="34" charset="0"/>
              </a:rPr>
              <a:t>và  </a:t>
            </a:r>
            <a:r>
              <a:rPr lang="en-US" sz="1600" b="1" noProof="1">
                <a:latin typeface="Myriad Pro" panose="020B0503030403020204" pitchFamily="34" charset="0"/>
              </a:rPr>
              <a:t>những việc cần làm trong tháng.</a:t>
            </a:r>
          </a:p>
          <a:p>
            <a:pPr algn="ctr">
              <a:lnSpc>
                <a:spcPct val="200000"/>
              </a:lnSpc>
            </a:pPr>
            <a:r>
              <a:rPr lang="en-US" sz="1600" noProof="1">
                <a:latin typeface="Myriad Pro" panose="020B0503030403020204" pitchFamily="34" charset="0"/>
              </a:rPr>
              <a:t>Bản kế hoạch này có tên là </a:t>
            </a:r>
            <a:endParaRPr lang="en-US" sz="1400" noProof="1">
              <a:latin typeface="Myriad Pro" panose="020B0503030403020204" pitchFamily="34" charset="0"/>
            </a:endParaRPr>
          </a:p>
          <a:p>
            <a:pPr algn="ctr">
              <a:lnSpc>
                <a:spcPct val="200000"/>
              </a:lnSpc>
            </a:pPr>
            <a:r>
              <a:rPr lang="en-US" sz="3600" noProof="1">
                <a:solidFill>
                  <a:srgbClr val="FFC000"/>
                </a:solidFill>
                <a:latin typeface="Myriad Pro" panose="020B0503030403020204" pitchFamily="34" charset="0"/>
              </a:rPr>
              <a:t>Sprint</a:t>
            </a:r>
            <a:r>
              <a:rPr lang="en-US" sz="3200" noProof="1">
                <a:latin typeface="Myriad Pro" panose="020B0503030403020204" pitchFamily="34" charset="0"/>
              </a:rPr>
              <a:t> </a:t>
            </a:r>
            <a:r>
              <a:rPr lang="en-US" sz="3600" noProof="1">
                <a:solidFill>
                  <a:srgbClr val="FFC000"/>
                </a:solidFill>
                <a:latin typeface="Myriad Pro" panose="020B0503030403020204" pitchFamily="34" charset="0"/>
              </a:rPr>
              <a:t>Backlog</a:t>
            </a:r>
            <a:r>
              <a:rPr lang="en-US" sz="1400" noProof="1">
                <a:latin typeface="Myriad Pro" panose="020B0503030403020204" pitchFamily="34" charset="0"/>
              </a:rPr>
              <a:t>. </a:t>
            </a:r>
          </a:p>
          <a:p>
            <a:pPr algn="ctr">
              <a:lnSpc>
                <a:spcPct val="200000"/>
              </a:lnSpc>
            </a:pPr>
            <a:r>
              <a:rPr lang="en-US" sz="1600" noProof="1">
                <a:latin typeface="Myriad Pro" panose="020B0503030403020204" pitchFamily="34" charset="0"/>
              </a:rPr>
              <a:t>Nó có thể được cập nhật liên tục khi làm việc. </a:t>
            </a:r>
          </a:p>
          <a:p>
            <a:pPr algn="ctr">
              <a:lnSpc>
                <a:spcPct val="200000"/>
              </a:lnSpc>
            </a:pPr>
            <a:r>
              <a:rPr lang="en-US" sz="1600" noProof="1">
                <a:latin typeface="Myriad Pro" panose="020B0503030403020204" pitchFamily="34" charset="0"/>
              </a:rPr>
              <a:t>Lạ nhỉ?</a:t>
            </a:r>
            <a:endParaRPr lang="en-US" sz="1400" noProof="1">
              <a:latin typeface="Myriad Pro" panose="020B0503030403020204" pitchFamily="34" charset="0"/>
            </a:endParaRPr>
          </a:p>
        </p:txBody>
      </p:sp>
      <p:grpSp>
        <p:nvGrpSpPr>
          <p:cNvPr id="7" name="Group 6"/>
          <p:cNvGrpSpPr/>
          <p:nvPr/>
        </p:nvGrpSpPr>
        <p:grpSpPr>
          <a:xfrm>
            <a:off x="4684297" y="3341453"/>
            <a:ext cx="2288007" cy="1287379"/>
            <a:chOff x="4684295" y="3429000"/>
            <a:chExt cx="2288007" cy="1287378"/>
          </a:xfrm>
          <a:solidFill>
            <a:srgbClr val="FFC000"/>
          </a:solidFill>
        </p:grpSpPr>
        <p:grpSp>
          <p:nvGrpSpPr>
            <p:cNvPr id="8" name="Group 7"/>
            <p:cNvGrpSpPr/>
            <p:nvPr/>
          </p:nvGrpSpPr>
          <p:grpSpPr>
            <a:xfrm rot="16200000">
              <a:off x="5239491" y="2873804"/>
              <a:ext cx="1066799" cy="2177192"/>
              <a:chOff x="8850775" y="5352150"/>
              <a:chExt cx="1828800" cy="1094787"/>
            </a:xfrm>
            <a:grpFill/>
          </p:grpSpPr>
          <p:cxnSp>
            <p:nvCxnSpPr>
              <p:cNvPr id="9" name="Straight Connector 8"/>
              <p:cNvCxnSpPr/>
              <p:nvPr/>
            </p:nvCxnSpPr>
            <p:spPr>
              <a:xfrm flipV="1">
                <a:off x="10647373" y="5352150"/>
                <a:ext cx="2" cy="1094787"/>
              </a:xfrm>
              <a:prstGeom prst="line">
                <a:avLst/>
              </a:prstGeom>
              <a:grpFill/>
              <a:ln>
                <a:solidFill>
                  <a:srgbClr val="FFC000"/>
                </a:solidFill>
                <a:tailEnd type="arrow"/>
              </a:ln>
            </p:spPr>
            <p:style>
              <a:lnRef idx="3">
                <a:schemeClr val="accent2"/>
              </a:lnRef>
              <a:fillRef idx="0">
                <a:schemeClr val="accent2"/>
              </a:fillRef>
              <a:effectRef idx="2">
                <a:schemeClr val="accent2"/>
              </a:effectRef>
              <a:fontRef idx="minor">
                <a:schemeClr val="tx1"/>
              </a:fontRef>
            </p:style>
          </p:cxnSp>
          <p:cxnSp>
            <p:nvCxnSpPr>
              <p:cNvPr id="10" name="Straight Connector 9"/>
              <p:cNvCxnSpPr/>
              <p:nvPr/>
            </p:nvCxnSpPr>
            <p:spPr>
              <a:xfrm flipH="1">
                <a:off x="8850775" y="6445184"/>
                <a:ext cx="1828800" cy="0"/>
              </a:xfrm>
              <a:prstGeom prst="line">
                <a:avLst/>
              </a:prstGeom>
              <a:grpFill/>
              <a:ln>
                <a:solidFill>
                  <a:srgbClr val="FFC000"/>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grpSp>
        <p:sp>
          <p:nvSpPr>
            <p:cNvPr id="4" name="Oval 3"/>
            <p:cNvSpPr/>
            <p:nvPr/>
          </p:nvSpPr>
          <p:spPr>
            <a:xfrm>
              <a:off x="6743702" y="4487778"/>
              <a:ext cx="228600" cy="228600"/>
            </a:xfrm>
            <a:prstGeom prst="ellipse">
              <a:avLst/>
            </a:prstGeom>
            <a:grp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rgbClr val="FFC000"/>
                </a:solidFill>
              </a:endParaRPr>
            </a:p>
          </p:txBody>
        </p:sp>
      </p:grpSp>
    </p:spTree>
    <p:extLst>
      <p:ext uri="{BB962C8B-B14F-4D97-AF65-F5344CB8AC3E}">
        <p14:creationId xmlns:p14="http://schemas.microsoft.com/office/powerpoint/2010/main" val="1163384280"/>
      </p:ext>
    </p:extLst>
  </p:cSld>
  <p:clrMapOvr>
    <a:masterClrMapping/>
  </p:clrMapOvr>
  <p:transition spd="slow">
    <p:push dir="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31817" y="1861774"/>
            <a:ext cx="8765309" cy="4996226"/>
          </a:xfrm>
          <a:prstGeom prst="rect">
            <a:avLst/>
          </a:prstGeom>
        </p:spPr>
      </p:pic>
      <p:sp>
        <p:nvSpPr>
          <p:cNvPr id="3" name="Title 1">
            <a:extLst>
              <a:ext uri="{FF2B5EF4-FFF2-40B4-BE49-F238E27FC236}">
                <a16:creationId xmlns="" xmlns:a16="http://schemas.microsoft.com/office/drawing/2014/main" id="{FDC701F2-DCF6-4B79-B046-50B5CAFEB12A}"/>
              </a:ext>
            </a:extLst>
          </p:cNvPr>
          <p:cNvSpPr txBox="1">
            <a:spLocks/>
          </p:cNvSpPr>
          <p:nvPr/>
        </p:nvSpPr>
        <p:spPr>
          <a:xfrm>
            <a:off x="856671" y="769019"/>
            <a:ext cx="10515600" cy="874251"/>
          </a:xfrm>
          <a:prstGeom prst="rect">
            <a:avLst/>
          </a:prstGeom>
        </p:spPr>
        <p:txBody>
          <a:bodyPr/>
          <a:lstStyle>
            <a:lvl1pPr algn="l" defTabSz="914400" rtl="0" eaLnBrk="1" latinLnBrk="0" hangingPunct="1">
              <a:lnSpc>
                <a:spcPct val="90000"/>
              </a:lnSpc>
              <a:spcBef>
                <a:spcPct val="0"/>
              </a:spcBef>
              <a:buNone/>
              <a:defRPr sz="4000" b="1" i="0" kern="1200">
                <a:solidFill>
                  <a:schemeClr val="tx1"/>
                </a:solidFill>
                <a:latin typeface="Myriad Pro Semibold" charset="0"/>
                <a:ea typeface="Myriad Pro Semibold" charset="0"/>
                <a:cs typeface="Myriad Pro Semibold" charset="0"/>
              </a:defRPr>
            </a:lvl1pPr>
          </a:lstStyle>
          <a:p>
            <a:r>
              <a:rPr lang="en-US" dirty="0" err="1" smtClean="0"/>
              <a:t>Cấu</a:t>
            </a:r>
            <a:r>
              <a:rPr lang="en-US" dirty="0" smtClean="0"/>
              <a:t> </a:t>
            </a:r>
            <a:r>
              <a:rPr lang="en-US" dirty="0" err="1" smtClean="0"/>
              <a:t>trúc</a:t>
            </a:r>
            <a:r>
              <a:rPr lang="en-US" dirty="0" smtClean="0"/>
              <a:t> </a:t>
            </a:r>
            <a:r>
              <a:rPr lang="en-US" dirty="0" err="1" smtClean="0"/>
              <a:t>của</a:t>
            </a:r>
            <a:r>
              <a:rPr lang="en-US" dirty="0" smtClean="0"/>
              <a:t> </a:t>
            </a:r>
            <a:r>
              <a:rPr lang="en-US" dirty="0" err="1" smtClean="0"/>
              <a:t>một</a:t>
            </a:r>
            <a:r>
              <a:rPr lang="en-US" dirty="0" smtClean="0"/>
              <a:t> Sprint Backlog</a:t>
            </a:r>
            <a:endParaRPr lang="en-US" dirty="0"/>
          </a:p>
        </p:txBody>
      </p:sp>
    </p:spTree>
    <p:extLst>
      <p:ext uri="{BB962C8B-B14F-4D97-AF65-F5344CB8AC3E}">
        <p14:creationId xmlns:p14="http://schemas.microsoft.com/office/powerpoint/2010/main" val="460438593"/>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deTheme2">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lideTheme2" id="{921D18D6-D65F-794D-ADD9-75A89E35E7BD}" vid="{1072CA7A-7E18-B04E-9305-FF69DB3564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SlideTheme2</Template>
  <TotalTime>430</TotalTime>
  <Words>1159</Words>
  <Application>Microsoft Office PowerPoint</Application>
  <PresentationFormat>Custom</PresentationFormat>
  <Paragraphs>145</Paragraphs>
  <Slides>25</Slides>
  <Notes>12</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SlideTheme2</vt:lpstr>
      <vt:lpstr>Giới thiệu Dự án Web</vt:lpstr>
      <vt:lpstr>Kết thúc dự án, chúng ta sẽ có sản phẩm</vt:lpstr>
      <vt:lpstr>Thông qua dự án, chúng ta sẽ học được: </vt:lpstr>
      <vt:lpstr>Chúng ta cộng tác theo khung làm việc Scrum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Tài liệu học tập và làm việc</vt:lpstr>
      <vt:lpstr>Để thành công trong dự án này</vt:lpstr>
      <vt:lpstr>Milestones</vt:lpstr>
      <vt:lpstr>Yêu cầu dự án: </vt:lpstr>
      <vt:lpstr>Học khoá ScrumEssence</vt:lpstr>
      <vt:lpstr>Design Project folder</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WP</dc:title>
  <dc:creator>Tan Duong</dc:creator>
  <cp:lastModifiedBy>Dell</cp:lastModifiedBy>
  <cp:revision>43</cp:revision>
  <dcterms:created xsi:type="dcterms:W3CDTF">2018-03-07T09:41:10Z</dcterms:created>
  <dcterms:modified xsi:type="dcterms:W3CDTF">2019-07-02T03:58:11Z</dcterms:modified>
</cp:coreProperties>
</file>

<file path=docProps/thumbnail.jpeg>
</file>